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7"/>
  </p:notesMasterIdLst>
  <p:sldIdLst>
    <p:sldId id="256" r:id="rId2"/>
    <p:sldId id="257" r:id="rId3"/>
    <p:sldId id="401" r:id="rId4"/>
    <p:sldId id="403" r:id="rId5"/>
    <p:sldId id="404" r:id="rId6"/>
    <p:sldId id="405" r:id="rId7"/>
    <p:sldId id="406" r:id="rId8"/>
    <p:sldId id="407" r:id="rId9"/>
    <p:sldId id="408" r:id="rId10"/>
    <p:sldId id="409" r:id="rId11"/>
    <p:sldId id="410" r:id="rId12"/>
    <p:sldId id="411" r:id="rId13"/>
    <p:sldId id="412" r:id="rId14"/>
    <p:sldId id="402" r:id="rId15"/>
    <p:sldId id="413" r:id="rId16"/>
    <p:sldId id="414" r:id="rId17"/>
    <p:sldId id="415" r:id="rId18"/>
    <p:sldId id="416" r:id="rId19"/>
    <p:sldId id="417" r:id="rId20"/>
    <p:sldId id="418" r:id="rId21"/>
    <p:sldId id="419" r:id="rId22"/>
    <p:sldId id="420" r:id="rId23"/>
    <p:sldId id="421" r:id="rId24"/>
    <p:sldId id="422" r:id="rId25"/>
    <p:sldId id="423" r:id="rId26"/>
    <p:sldId id="424" r:id="rId27"/>
    <p:sldId id="425" r:id="rId28"/>
    <p:sldId id="426" r:id="rId29"/>
    <p:sldId id="427" r:id="rId30"/>
    <p:sldId id="428" r:id="rId31"/>
    <p:sldId id="429" r:id="rId32"/>
    <p:sldId id="430" r:id="rId33"/>
    <p:sldId id="431" r:id="rId34"/>
    <p:sldId id="432" r:id="rId35"/>
    <p:sldId id="433" r:id="rId3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7755" autoAdjust="0"/>
  </p:normalViewPr>
  <p:slideViewPr>
    <p:cSldViewPr snapToGrid="0">
      <p:cViewPr varScale="1">
        <p:scale>
          <a:sx n="55" d="100"/>
          <a:sy n="55" d="100"/>
        </p:scale>
        <p:origin x="1004" y="4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notesMaster" Target="notesMasters/notes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13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1365C-CA17-4B07-8BE9-635C1CDE77B0}" type="datetimeFigureOut">
              <a:rPr lang="en-US" smtClean="0"/>
              <a:t>3/13/2022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2B551-696A-4191-8127-A3301FFF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3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7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99791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4084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039477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The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1ns/100ps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used in this example indicates that</a:t>
            </a:r>
            <a:r>
              <a:rPr lang="en-US" dirty="0"/>
              <a:t> all timing values are in ns, and the time precision is 100ps, or 0.1ns. </a:t>
            </a:r>
          </a:p>
          <a:p>
            <a:r>
              <a:rPr lang="en-US" dirty="0"/>
              <a:t>This means that we can specify time values with one fractional digit (0.1ns).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704937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62196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922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Path delays shown for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a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to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s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and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b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to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s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are full-path, which means an event on any bit of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a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to a resulting change on any bit of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s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is delayed by 31 ns. The same for bits of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b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to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s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is 32 ns. In addition, we are specifying the delay from any bit of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a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, or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b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or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ci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to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co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as 37 ns.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Another path delay specification format in Verilog is what is referred to as parallel path. This format uses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=&gt;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instead of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*&gt;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for vector source</a:t>
            </a:r>
            <a:r>
              <a:rPr lang="en-US" dirty="0"/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to destinations. The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(a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Symbol" panose="05050102010706020507" pitchFamily="18" charset="2"/>
              </a:rPr>
              <a:t>=&gt;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s)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Symbol" panose="05050102010706020507" pitchFamily="18" charset="2"/>
              </a:rPr>
              <a:t>=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12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path delay specification defines events on bits of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a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to similar bits of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s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to be 12 ns. This means that if an event on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a[1]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causes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s[1]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and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s[3]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to change, the 12 ns delay only applies to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s[1]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and distributed delays will be used for changes on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s[3]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.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68669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58927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The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wait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statement shown is a procedural statement that blocks the flow of the procedural block when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c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is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0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. When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c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becomes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1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, the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wait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statement allows the program flow to pass it and reach assignments to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q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and </a:t>
            </a:r>
            <a:r>
              <a:rPr lang="en-US" sz="1800" b="0" i="1" dirty="0" err="1">
                <a:solidFill>
                  <a:srgbClr val="231F20"/>
                </a:solidFill>
                <a:effectLst/>
                <a:latin typeface="CenturySchoolbook-Italic"/>
              </a:rPr>
              <a:t>q_b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. </a:t>
            </a: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8955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1" i="0" dirty="0">
                <a:solidFill>
                  <a:srgbClr val="231F20"/>
                </a:solidFill>
                <a:effectLst/>
                <a:latin typeface="CenturySchoolbook"/>
              </a:rPr>
              <a:t>Setup time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is defined as the minimum necessary</a:t>
            </a:r>
            <a:r>
              <a:rPr lang="fa-IR" sz="1800" b="0" i="0" dirty="0">
                <a:solidFill>
                  <a:srgbClr val="231F20"/>
                </a:solidFill>
                <a:effectLst/>
                <a:latin typeface="CenturySchoolbook"/>
              </a:rPr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time that a data input requires to setup before it is clocked into a flipflop.</a:t>
            </a:r>
            <a:r>
              <a:rPr lang="en-US" dirty="0"/>
              <a:t> </a:t>
            </a:r>
            <a:endParaRPr lang="fa-IR" dirty="0"/>
          </a:p>
          <a:p>
            <a:r>
              <a:rPr lang="en-US" sz="1800" b="1" i="0" dirty="0">
                <a:solidFill>
                  <a:srgbClr val="231F20"/>
                </a:solidFill>
                <a:effectLst/>
                <a:latin typeface="CenturySchoolbook"/>
              </a:rPr>
              <a:t>Hold time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is defined as the minimum necessary time</a:t>
            </a:r>
            <a:r>
              <a:rPr lang="fa-IR" sz="1800" b="0" i="0" dirty="0">
                <a:solidFill>
                  <a:srgbClr val="231F20"/>
                </a:solidFill>
                <a:effectLst/>
                <a:latin typeface="CenturySchoolbook"/>
              </a:rPr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a flip-flop data input must stay stable (hold its value) after it is clocked.</a:t>
            </a:r>
            <a:r>
              <a:rPr lang="en-US" dirty="0"/>
              <a:t> </a:t>
            </a:r>
            <a:endParaRPr lang="fa-IR" dirty="0"/>
          </a:p>
          <a:p>
            <a:br>
              <a:rPr lang="en-US" dirty="0"/>
            </a:b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the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$setup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task that is used within the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specify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block continuously</a:t>
            </a:r>
            <a:r>
              <a:rPr lang="fa-IR" sz="1800" b="0" i="0" dirty="0">
                <a:solidFill>
                  <a:srgbClr val="231F20"/>
                </a:solidFill>
                <a:effectLst/>
                <a:latin typeface="CenturySchoolbook"/>
              </a:rPr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checks the timing distance between changes on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d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and the positive edge</a:t>
            </a:r>
            <a:r>
              <a:rPr lang="fa-IR" sz="1800" b="0" i="0" dirty="0">
                <a:solidFill>
                  <a:srgbClr val="231F20"/>
                </a:solidFill>
                <a:effectLst/>
                <a:latin typeface="CenturySchoolbook"/>
              </a:rPr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of the </a:t>
            </a:r>
            <a:r>
              <a:rPr lang="en-US" sz="1800" b="0" i="1" dirty="0" err="1">
                <a:solidFill>
                  <a:srgbClr val="231F20"/>
                </a:solidFill>
                <a:effectLst/>
                <a:latin typeface="CenturySchoolbook-Italic"/>
              </a:rPr>
              <a:t>clk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clock. If this distance is less than 5 ns, a violation message will</a:t>
            </a:r>
            <a:r>
              <a:rPr lang="fa-IR" sz="1800" b="0" i="0" dirty="0">
                <a:solidFill>
                  <a:srgbClr val="231F20"/>
                </a:solidFill>
                <a:effectLst/>
                <a:latin typeface="CenturySchoolbook"/>
              </a:rPr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be issued.</a:t>
            </a:r>
            <a:r>
              <a:rPr lang="en-US" dirty="0"/>
              <a:t> </a:t>
            </a:r>
            <a:endParaRPr lang="fa-IR" dirty="0"/>
          </a:p>
          <a:p>
            <a:endParaRPr lang="fa-IR" dirty="0"/>
          </a:p>
          <a:p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The Verilog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$</a:t>
            </a:r>
            <a:r>
              <a:rPr lang="en-US" sz="1800" b="1" i="0" dirty="0" err="1">
                <a:solidFill>
                  <a:srgbClr val="231F20"/>
                </a:solidFill>
                <a:effectLst/>
                <a:latin typeface="CenturySchoolbook-Bold"/>
              </a:rPr>
              <a:t>setuphold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task combines setup and hold timing checks.</a:t>
            </a:r>
            <a:b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</a:b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The following replaces both tasks used in Figs. 5.25 and 5.27.</a:t>
            </a:r>
            <a:b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</a:br>
            <a:r>
              <a:rPr lang="en-US" sz="1800" b="1" i="0" dirty="0">
                <a:solidFill>
                  <a:srgbClr val="231F20"/>
                </a:solidFill>
                <a:effectLst/>
                <a:latin typeface="Courier-Bold"/>
              </a:rPr>
              <a:t>$</a:t>
            </a:r>
            <a:r>
              <a:rPr lang="en-US" sz="1800" b="1" i="0" dirty="0" err="1">
                <a:solidFill>
                  <a:srgbClr val="231F20"/>
                </a:solidFill>
                <a:effectLst/>
                <a:latin typeface="Courier-Bold"/>
              </a:rPr>
              <a:t>setuphold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ourier-Bold"/>
              </a:rPr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ourier"/>
              </a:rPr>
              <a:t>(</a:t>
            </a:r>
            <a:r>
              <a:rPr lang="en-US" sz="1800" b="1" i="0" dirty="0" err="1">
                <a:solidFill>
                  <a:srgbClr val="231F20"/>
                </a:solidFill>
                <a:effectLst/>
                <a:latin typeface="Courier-Bold"/>
              </a:rPr>
              <a:t>posedge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ourier-Bold"/>
              </a:rPr>
              <a:t> </a:t>
            </a:r>
            <a:r>
              <a:rPr lang="en-US" sz="1800" b="0" i="0" dirty="0" err="1">
                <a:solidFill>
                  <a:srgbClr val="231F20"/>
                </a:solidFill>
                <a:effectLst/>
                <a:latin typeface="Courier"/>
              </a:rPr>
              <a:t>clk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ourier"/>
              </a:rPr>
              <a:t>, d, 5, 3);</a:t>
            </a:r>
            <a:r>
              <a:rPr lang="en-US" dirty="0"/>
              <a:t> </a:t>
            </a:r>
            <a:br>
              <a:rPr lang="en-US" dirty="0"/>
            </a:br>
            <a:br>
              <a:rPr lang="en-US" dirty="0"/>
            </a:br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69802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Verilog has the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$</a:t>
            </a:r>
            <a:r>
              <a:rPr lang="en-US" sz="1800" b="1" i="0" dirty="0" err="1">
                <a:solidFill>
                  <a:srgbClr val="231F20"/>
                </a:solidFill>
                <a:effectLst/>
                <a:latin typeface="CenturySchoolbook-Bold"/>
              </a:rPr>
              <a:t>readmemh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and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$</a:t>
            </a:r>
            <a:r>
              <a:rPr lang="en-US" sz="1800" b="1" i="0" dirty="0" err="1">
                <a:solidFill>
                  <a:srgbClr val="231F20"/>
                </a:solidFill>
                <a:effectLst/>
                <a:latin typeface="CenturySchoolbook-Bold"/>
              </a:rPr>
              <a:t>readmemb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tasks for reading external data files and using them for initialization of memory blocks.</a:t>
            </a:r>
            <a:r>
              <a:rPr lang="en-US" dirty="0"/>
              <a:t> </a:t>
            </a:r>
          </a:p>
          <a:p>
            <a:endParaRPr lang="en-US" dirty="0"/>
          </a:p>
          <a:p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Data from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mem.dat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external data file is read and the memory is initialized with this data.</a:t>
            </a:r>
            <a:r>
              <a:rPr lang="en-US" dirty="0"/>
              <a:t> </a:t>
            </a:r>
            <a:br>
              <a:rPr lang="en-US" dirty="0"/>
            </a:br>
            <a:r>
              <a:rPr lang="en-US" dirty="0"/>
              <a:t>As shown in this example, an initial statement invokes </a:t>
            </a:r>
            <a:r>
              <a:rPr lang="en-US" b="1" dirty="0"/>
              <a:t>$</a:t>
            </a:r>
            <a:r>
              <a:rPr lang="en-US" b="1" dirty="0" err="1"/>
              <a:t>readmemh</a:t>
            </a:r>
            <a:r>
              <a:rPr lang="en-US" b="1" dirty="0"/>
              <a:t> </a:t>
            </a:r>
            <a:r>
              <a:rPr lang="en-US" dirty="0"/>
              <a:t>at time 0. At this time, data words from mem.dat are read and are sequentially placed in the words of mem. Each line in mem.dat corresponds to a word of mem (starting from location 0), and data words are expected to be in hexadecimal. Optionally,</a:t>
            </a:r>
          </a:p>
          <a:p>
            <a:r>
              <a:rPr lang="en-US" dirty="0"/>
              <a:t>invocation of $</a:t>
            </a:r>
            <a:r>
              <a:rPr lang="en-US" dirty="0" err="1"/>
              <a:t>readmemh</a:t>
            </a:r>
            <a:r>
              <a:rPr lang="en-US" dirty="0"/>
              <a:t> task may contain a range of the memory words to fill. The </a:t>
            </a:r>
            <a:r>
              <a:rPr lang="en-US" b="1" dirty="0"/>
              <a:t>$</a:t>
            </a:r>
            <a:r>
              <a:rPr lang="en-US" b="1" dirty="0" err="1"/>
              <a:t>readmemb</a:t>
            </a:r>
            <a:r>
              <a:rPr lang="en-US" b="1" dirty="0"/>
              <a:t> </a:t>
            </a:r>
            <a:r>
              <a:rPr lang="en-US" dirty="0"/>
              <a:t>task is similar to $</a:t>
            </a:r>
            <a:r>
              <a:rPr lang="en-US" dirty="0" err="1"/>
              <a:t>readmemh</a:t>
            </a:r>
            <a:r>
              <a:rPr lang="en-US" dirty="0"/>
              <a:t>, except that each line of the file read is expected to contain binary data equivalent to the word length of the memory.</a:t>
            </a:r>
          </a:p>
          <a:p>
            <a:endParaRPr lang="en-US" dirty="0"/>
          </a:p>
          <a:p>
            <a:br>
              <a:rPr lang="en-US" dirty="0"/>
            </a:b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5533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869D-0E9E-415A-87C6-EA46583B3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F6058-7C7B-492C-8E44-97389F973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E0FEF-FB04-47E9-83C7-0F133889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8718-8268-49F7-9436-2E7412A1CC3E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52AB0-2AFE-41D0-B4EF-0DD175F0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F793D-0B2C-4FCF-88A0-26264891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0177-E838-4174-A07D-B5FB8AA4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49065-C8E1-4B28-871F-AE59434D8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7E33C-1163-4782-83F8-DB4A91E9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2BCCF-08D5-420A-96DE-02DF6CCC1EF4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C10B9-8F14-47E7-9A48-EA92803E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A0B3-4B0D-4A53-A708-71562136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4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E8CB5-30A8-4555-BF76-E2C619379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C443C-D70A-4AF8-84FB-D7669A81C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D173-B76B-497F-A839-92AA71C9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EE54-E645-402D-81C6-A3D505822367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E4395-1986-4644-BE28-BF901C23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32C58-7835-4CBC-9C79-A1F4FFD0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7438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8AED-FEE8-47D4-9550-BFF50D51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8947E-25A1-48F8-9783-6E1AE4322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88D6-4D0C-4ABF-B801-DFD20BF7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BAE1-97A2-449E-9AE8-7E9D1A6C53E1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49A2-3CBE-4D69-9CF8-D1A7B9B1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F1D05-3C39-4070-B5E0-EF437A7A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3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71CF-533E-4957-8388-A2C7E63E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A63C1-B59E-462E-9806-C5556A0F9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9878F-AEAB-4DF8-BB6F-A8A02ED6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42AC-DE01-4466-A2E2-F24F55ED2946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440B-50B4-4236-B2BB-46A85036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0E43D-BE92-46C2-883E-AC087965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06B1-985D-440F-A924-3FD0054C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F404-8735-45F6-B940-39039E2D9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DDD7B-B3BF-40C1-98B9-FBC0D7D5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A5433-0D5C-4A92-B55D-2FE9C9F6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D1C3-99C9-462A-A897-8666E6EC5E57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46C9B-48F3-4727-99BE-D9B11433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00E9B-E811-4BCB-BA80-2ECAFD71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9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3DFE-1CC5-4592-8500-6A51848B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26BF8-D09C-4C96-806D-3C5AB85C5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4ED19-4CB3-4DDF-A4B9-DF27460B4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717D2-141D-42D4-A39B-1D16D9A5C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CCBD9-CBBE-448C-958E-F18A74DB5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3C6A5-6607-48D3-AE88-2AB21CC1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BA289-309C-473A-856D-C6F22D9DA580}" type="datetime1">
              <a:rPr lang="en-US" smtClean="0"/>
              <a:t>3/13/2022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C7AB24-EA16-4905-ABBA-D88CD56D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F3DB1-BB39-4666-BD40-AD0207F6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18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86B8-272E-42F5-A0CE-BC8B6D20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8D7DF-568D-442C-AB12-F63FCEF0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963B-B798-4D95-BFC6-D099058F82B9}" type="datetime1">
              <a:rPr lang="en-US" smtClean="0"/>
              <a:t>3/13/2022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B5E38-BC18-4AAE-858F-47DBA807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9E64F-2B13-4995-BA02-4D9C7A3D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5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1579F-7034-4505-935D-F7A55350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9630-B418-4C39-AA15-D62EEB01529B}" type="datetime1">
              <a:rPr lang="en-US" smtClean="0"/>
              <a:t>3/13/2022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C3B337-D4A8-4CFC-ACDD-7057A755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581A-A2E7-4BE2-8C8B-42D36948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4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9E2B-C668-4F64-B31E-BD2D5EE7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FAA44-A417-4408-B269-C7F5B42C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69993-92F4-4ACC-B998-7F119A315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30C0-B4DD-4370-8A87-F327C660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A06FE-4A50-47AA-9AE9-EAA0B8338279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5B14F-A634-43D5-8E1D-D3161A665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2EEBA-47A5-42F9-8EE9-6E112382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2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CD13-702E-412F-A237-51E2B62E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B9D42-69D9-43BA-85A1-EBA814FC7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935C5-C7CC-429E-AB58-E457E2B8A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F61B-3131-4873-9C53-FC91CDB1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B285-2E68-41A7-BDFA-1774A31BF7F1}" type="datetime1">
              <a:rPr lang="en-US" smtClean="0"/>
              <a:t>3/13/2022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94C4B-8CD2-4431-B217-BF5FC70A4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84D5E-F8C5-4602-8A8E-AC08A05E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1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055550-FD43-4986-8FF6-74267244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591C0-581D-4C9A-9904-5C243E47C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C60D2-0FB9-4857-BF02-9D35F6A84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DD558-1AC0-4733-B0CF-EDCA48308187}" type="datetime1">
              <a:rPr lang="en-US" smtClean="0"/>
              <a:t>3/13/2022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07F16-A729-4976-86D6-1B1ABFAAF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9719A-3435-462F-9932-917FFB07A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7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eisam.abdolahi@ut.ac.i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emf"/><Relationship Id="rId3" Type="http://schemas.openxmlformats.org/officeDocument/2006/relationships/notesSlide" Target="../notesSlides/notesSlide6.xml"/><Relationship Id="rId7" Type="http://schemas.openxmlformats.org/officeDocument/2006/relationships/image" Target="../media/image15.pn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4.png"/><Relationship Id="rId5" Type="http://schemas.openxmlformats.org/officeDocument/2006/relationships/image" Target="../media/image13.emf"/><Relationship Id="rId4" Type="http://schemas.openxmlformats.org/officeDocument/2006/relationships/oleObject" Target="../embeddings/oleObject1.bin"/><Relationship Id="rId9" Type="http://schemas.openxmlformats.org/officeDocument/2006/relationships/image" Target="../media/image1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3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emf"/><Relationship Id="rId3" Type="http://schemas.openxmlformats.org/officeDocument/2006/relationships/oleObject" Target="../embeddings/oleObject2.bin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image" Target="../media/image600.png"/><Relationship Id="rId5" Type="http://schemas.openxmlformats.org/officeDocument/2006/relationships/image" Target="../media/image500.png"/><Relationship Id="rId4" Type="http://schemas.openxmlformats.org/officeDocument/2006/relationships/image" Target="../media/image13.emf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7374-F42C-40E9-9F86-BDF15542B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032" y="1575816"/>
            <a:ext cx="9144000" cy="2106836"/>
          </a:xfrm>
        </p:spPr>
        <p:txBody>
          <a:bodyPr>
            <a:noAutofit/>
          </a:bodyPr>
          <a:lstStyle/>
          <a:p>
            <a:r>
              <a:rPr lang="en-US" sz="3600" b="1" dirty="0">
                <a:latin typeface="Comic Sans MS" panose="030F0702030302020204" pitchFamily="66" charset="0"/>
              </a:rPr>
              <a:t>Verilog HDL (Sequential Circuit Design)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06640-9D88-4722-A2CB-121A8A5BB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5567" y="4320825"/>
            <a:ext cx="9640866" cy="167811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Meisam </a:t>
            </a:r>
            <a:r>
              <a:rPr lang="en-US" dirty="0" err="1">
                <a:latin typeface="Comic Sans MS" panose="030F0702030302020204" pitchFamily="66" charset="0"/>
              </a:rPr>
              <a:t>Abdollahi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School of Computer Engineering</a:t>
            </a:r>
          </a:p>
          <a:p>
            <a:r>
              <a:rPr lang="en-US" dirty="0">
                <a:latin typeface="Comic Sans MS" panose="030F0702030302020204" pitchFamily="66" charset="0"/>
              </a:rPr>
              <a:t>Iran University of Science and Technology</a:t>
            </a:r>
          </a:p>
          <a:p>
            <a:r>
              <a:rPr lang="en-US" dirty="0">
                <a:latin typeface="Comic Sans MS" panose="030F0702030302020204" pitchFamily="66" charset="0"/>
                <a:hlinkClick r:id="rId3"/>
              </a:rPr>
              <a:t>meisam.abdolahi@ut.ac.ir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4818" name="Picture 2" descr="School of Computer Engineering - Iran University of Science &amp; Technology  (IUST)">
            <a:extLst>
              <a:ext uri="{FF2B5EF4-FFF2-40B4-BE49-F238E27FC236}">
                <a16:creationId xmlns:a16="http://schemas.microsoft.com/office/drawing/2014/main" id="{0411F550-6C0D-41A2-B812-1A27CB56C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244286"/>
            <a:ext cx="3905250" cy="1047750"/>
          </a:xfrm>
          <a:prstGeom prst="rect">
            <a:avLst/>
          </a:prstGeom>
          <a:noFill/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46DC0BF-0DB3-411D-98AB-A38B03513952}"/>
              </a:ext>
            </a:extLst>
          </p:cNvPr>
          <p:cNvSpPr txBox="1">
            <a:spLocks/>
          </p:cNvSpPr>
          <p:nvPr/>
        </p:nvSpPr>
        <p:spPr>
          <a:xfrm>
            <a:off x="2785320" y="2168527"/>
            <a:ext cx="7626648" cy="102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mic Sans MS" panose="030F0702030302020204" pitchFamily="66" charset="0"/>
              </a:rPr>
              <a:t>Winter 1400 (Computer Aided Design)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103CB-4302-46A2-A1E5-2F9ED67D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1</a:t>
            </a:fld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170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177646-7201-2749-8823-578449487D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06287" y="135466"/>
            <a:ext cx="10515600" cy="653778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Iterative structures </a:t>
            </a:r>
            <a:endParaRPr lang="en-TR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227D1CE-FAA5-9845-ABA8-778763C731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7308" y="1067980"/>
            <a:ext cx="11832771" cy="4940934"/>
          </a:xfrm>
        </p:spPr>
        <p:txBody>
          <a:bodyPr>
            <a:normAutofit lnSpcReduction="10000"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when dealing with </a:t>
            </a:r>
            <a:r>
              <a:rPr lang="en-US" sz="3200" dirty="0">
                <a:solidFill>
                  <a:srgbClr val="0070C0"/>
                </a:solidFill>
                <a:latin typeface="Comic Sans MS" panose="030F0702030302020204" pitchFamily="66" charset="0"/>
              </a:rPr>
              <a:t>large regular multidimensional structures</a:t>
            </a:r>
            <a:r>
              <a:rPr lang="en-US" sz="3200" dirty="0">
                <a:latin typeface="Comic Sans MS" panose="030F0702030302020204" pitchFamily="66" charset="0"/>
              </a:rPr>
              <a:t>. 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For example, if we were to wire a </a:t>
            </a:r>
            <a:r>
              <a:rPr lang="en-US" sz="3200" dirty="0">
                <a:solidFill>
                  <a:srgbClr val="C00000"/>
                </a:solidFill>
                <a:latin typeface="Comic Sans MS" panose="030F0702030302020204" pitchFamily="66" charset="0"/>
              </a:rPr>
              <a:t>64-bit combinational array multiplier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Listing </a:t>
            </a:r>
            <a:r>
              <a:rPr lang="en-US" sz="3200" dirty="0">
                <a:solidFill>
                  <a:srgbClr val="C00000"/>
                </a:solidFill>
                <a:latin typeface="Comic Sans MS" panose="030F0702030302020204" pitchFamily="66" charset="0"/>
              </a:rPr>
              <a:t>64*64 instances </a:t>
            </a:r>
            <a:r>
              <a:rPr lang="en-US" sz="3200" dirty="0">
                <a:latin typeface="Comic Sans MS" panose="030F0702030302020204" pitchFamily="66" charset="0"/>
              </a:rPr>
              <a:t>of individual bit multipliers and specifying the wiring of each of these units would become a </a:t>
            </a:r>
            <a:r>
              <a:rPr lang="en-US" sz="3200" dirty="0">
                <a:solidFill>
                  <a:srgbClr val="C00000"/>
                </a:solidFill>
                <a:latin typeface="Comic Sans MS" panose="030F0702030302020204" pitchFamily="66" charset="0"/>
              </a:rPr>
              <a:t>very time consuming </a:t>
            </a:r>
            <a:r>
              <a:rPr lang="en-US" sz="3200" dirty="0">
                <a:latin typeface="Comic Sans MS" panose="030F0702030302020204" pitchFamily="66" charset="0"/>
              </a:rPr>
              <a:t>and </a:t>
            </a:r>
            <a:r>
              <a:rPr lang="en-US" sz="3200" dirty="0">
                <a:solidFill>
                  <a:srgbClr val="C00000"/>
                </a:solidFill>
                <a:latin typeface="Comic Sans MS" panose="030F0702030302020204" pitchFamily="66" charset="0"/>
              </a:rPr>
              <a:t>error-prone task</a:t>
            </a:r>
            <a:r>
              <a:rPr lang="en-US" sz="3200" dirty="0">
                <a:latin typeface="Comic Sans MS" panose="030F0702030302020204" pitchFamily="66" charset="0"/>
              </a:rPr>
              <a:t>. 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For formation of iterative structures and wiring specification of regular structures, Verilog provides two constructs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Array of instances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sz="2800" dirty="0">
                <a:solidFill>
                  <a:srgbClr val="0070C0"/>
                </a:solidFill>
                <a:latin typeface="Comic Sans MS" panose="030F0702030302020204" pitchFamily="66" charset="0"/>
              </a:rPr>
              <a:t>Generate statement</a:t>
            </a:r>
          </a:p>
          <a:p>
            <a:endParaRPr lang="en-US" sz="3200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10</a:t>
            </a:r>
          </a:p>
        </p:txBody>
      </p:sp>
    </p:spTree>
    <p:extLst>
      <p:ext uri="{BB962C8B-B14F-4D97-AF65-F5344CB8AC3E}">
        <p14:creationId xmlns:p14="http://schemas.microsoft.com/office/powerpoint/2010/main" val="1832144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7510A04-EC5B-664D-B050-DCA10B4B9D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81489" y="-60923"/>
            <a:ext cx="10515600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Array of Instances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D8DE063-C100-AB49-889D-9B7421ECE87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864522" y="1628504"/>
            <a:ext cx="7772400" cy="3200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4F8CBA39-A9BB-D54F-A9BA-D84667CB76CC}"/>
              </a:ext>
            </a:extLst>
          </p:cNvPr>
          <p:cNvSpPr/>
          <p:nvPr/>
        </p:nvSpPr>
        <p:spPr>
          <a:xfrm>
            <a:off x="4120586" y="3419888"/>
            <a:ext cx="1164227" cy="404949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11</a:t>
            </a:r>
          </a:p>
        </p:txBody>
      </p:sp>
    </p:spTree>
    <p:extLst>
      <p:ext uri="{BB962C8B-B14F-4D97-AF65-F5344CB8AC3E}">
        <p14:creationId xmlns:p14="http://schemas.microsoft.com/office/powerpoint/2010/main" val="19554039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0E9EE9-B878-2F43-B90A-459F06E63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15445" y="-109008"/>
            <a:ext cx="10515600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Generating multiple instances </a:t>
            </a:r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64F077-A884-F04D-8533-D86CF586FB6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483341" y="1216555"/>
            <a:ext cx="6799036" cy="4809519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BE8A972-3831-494A-A740-471D5EB605A7}"/>
              </a:ext>
            </a:extLst>
          </p:cNvPr>
          <p:cNvSpPr/>
          <p:nvPr/>
        </p:nvSpPr>
        <p:spPr>
          <a:xfrm>
            <a:off x="1889578" y="3471672"/>
            <a:ext cx="1164227" cy="299283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D359ED5B-B2D2-294A-988F-5BAC3FA32B9E}"/>
              </a:ext>
            </a:extLst>
          </p:cNvPr>
          <p:cNvSpPr/>
          <p:nvPr/>
        </p:nvSpPr>
        <p:spPr>
          <a:xfrm>
            <a:off x="5771988" y="4609592"/>
            <a:ext cx="1260023" cy="277511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DA03FF9-D103-0D49-893D-DE7E77ABDA81}"/>
              </a:ext>
            </a:extLst>
          </p:cNvPr>
          <p:cNvSpPr/>
          <p:nvPr/>
        </p:nvSpPr>
        <p:spPr>
          <a:xfrm>
            <a:off x="8451004" y="3123618"/>
            <a:ext cx="3740996" cy="1763485"/>
          </a:xfrm>
          <a:prstGeom prst="wedgeRoundRectCallout">
            <a:avLst>
              <a:gd name="adj1" fmla="val -85517"/>
              <a:gd name="adj2" fmla="val 42437"/>
              <a:gd name="adj3" fmla="val 16667"/>
            </a:avLst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The identifier for the </a:t>
            </a:r>
            <a:r>
              <a:rPr 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for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statement:</a:t>
            </a:r>
          </a:p>
          <a:p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the </a:t>
            </a:r>
            <a:r>
              <a:rPr lang="en-US" i="1" dirty="0">
                <a:solidFill>
                  <a:schemeClr val="tx1"/>
                </a:solidFill>
                <a:latin typeface="Comic Sans MS" panose="030F0702030302020204" pitchFamily="66" charset="0"/>
              </a:rPr>
              <a:t>sum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output of </a:t>
            </a:r>
            <a:r>
              <a:rPr lang="en-US" i="1" dirty="0">
                <a:solidFill>
                  <a:schemeClr val="tx1"/>
                </a:solidFill>
                <a:latin typeface="Comic Sans MS" panose="030F0702030302020204" pitchFamily="66" charset="0"/>
              </a:rPr>
              <a:t>add_1bit_p </a:t>
            </a:r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in position 3 is referenced by    </a:t>
            </a:r>
            <a:r>
              <a:rPr lang="en-US" b="1" i="1" dirty="0" err="1">
                <a:solidFill>
                  <a:srgbClr val="C00000"/>
                </a:solidFill>
                <a:latin typeface="Comic Sans MS" panose="030F0702030302020204" pitchFamily="66" charset="0"/>
              </a:rPr>
              <a:t>full_adders</a:t>
            </a:r>
            <a:r>
              <a:rPr lang="en-US" b="1" i="1" dirty="0">
                <a:solidFill>
                  <a:srgbClr val="C00000"/>
                </a:solidFill>
                <a:latin typeface="Comic Sans MS" panose="030F0702030302020204" pitchFamily="66" charset="0"/>
              </a:rPr>
              <a:t>[3].</a:t>
            </a:r>
            <a:r>
              <a:rPr lang="en-US" b="1" i="1" dirty="0" err="1">
                <a:solidFill>
                  <a:srgbClr val="C00000"/>
                </a:solidFill>
                <a:latin typeface="Comic Sans MS" panose="030F0702030302020204" pitchFamily="66" charset="0"/>
              </a:rPr>
              <a:t>fa.sum</a:t>
            </a:r>
            <a:endParaRPr lang="en-US" b="1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12</a:t>
            </a:r>
          </a:p>
        </p:txBody>
      </p:sp>
    </p:spTree>
    <p:extLst>
      <p:ext uri="{BB962C8B-B14F-4D97-AF65-F5344CB8AC3E}">
        <p14:creationId xmlns:p14="http://schemas.microsoft.com/office/powerpoint/2010/main" val="509154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9" grpId="0" animBg="1"/>
      <p:bldP spid="9" grpId="1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3BD644-45D8-B649-B341-7AD23E03CF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072" y="174626"/>
            <a:ext cx="10515600" cy="949325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Module Path Delay/Pin-to-Pin Delay </a:t>
            </a:r>
            <a:endParaRPr lang="en-TR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E612E8-54B2-9247-BCAA-3488F9BAED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450" y="1123951"/>
            <a:ext cx="6356442" cy="5559424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 </a:t>
            </a:r>
            <a:r>
              <a:rPr lang="en-US" i="1" dirty="0">
                <a:latin typeface="Comic Sans MS" panose="030F0702030302020204" pitchFamily="66" charset="0"/>
              </a:rPr>
              <a:t>module path delay specification</a:t>
            </a:r>
            <a:r>
              <a:rPr lang="en-US" dirty="0">
                <a:latin typeface="Comic Sans MS" panose="030F0702030302020204" pitchFamily="66" charset="0"/>
              </a:rPr>
              <a:t> describes 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time it takes an event at a source (input or </a:t>
            </a:r>
            <a:r>
              <a:rPr lang="en-US" dirty="0" err="1">
                <a:solidFill>
                  <a:srgbClr val="0070C0"/>
                </a:solidFill>
                <a:latin typeface="Comic Sans MS" panose="030F0702030302020204" pitchFamily="66" charset="0"/>
              </a:rPr>
              <a:t>inout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 port) to propagate to a destination</a:t>
            </a:r>
            <a:r>
              <a:rPr lang="en-US" dirty="0">
                <a:latin typeface="Comic Sans MS" panose="030F0702030302020204" pitchFamily="66" charset="0"/>
              </a:rPr>
              <a:t>, e.g., an output. </a:t>
            </a:r>
          </a:p>
          <a:p>
            <a:r>
              <a:rPr lang="en-US" i="1" dirty="0">
                <a:latin typeface="Comic Sans MS" panose="030F0702030302020204" pitchFamily="66" charset="0"/>
              </a:rPr>
              <a:t>Module path delays </a:t>
            </a:r>
            <a:r>
              <a:rPr lang="en-US" dirty="0">
                <a:latin typeface="Comic Sans MS" panose="030F0702030302020204" pitchFamily="66" charset="0"/>
              </a:rPr>
              <a:t>(pin-to-pin) are specified in a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specify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block inside a module. </a:t>
            </a:r>
          </a:p>
          <a:p>
            <a:r>
              <a:rPr lang="en-US" dirty="0">
                <a:latin typeface="Comic Sans MS" panose="030F0702030302020204" pitchFamily="66" charset="0"/>
              </a:rPr>
              <a:t>A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specify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block begins with the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specify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keyword and ends with </a:t>
            </a:r>
            <a:r>
              <a:rPr lang="en-US" b="1" dirty="0" err="1">
                <a:solidFill>
                  <a:srgbClr val="C00000"/>
                </a:solidFill>
                <a:latin typeface="Comic Sans MS" panose="030F0702030302020204" pitchFamily="66" charset="0"/>
              </a:rPr>
              <a:t>endspecify</a:t>
            </a:r>
            <a:r>
              <a:rPr lang="en-US" dirty="0">
                <a:latin typeface="Comic Sans MS" panose="030F0702030302020204" pitchFamily="66" charset="0"/>
              </a:rPr>
              <a:t>.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Within a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specify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block, input to output path delays can be specified. </a:t>
            </a:r>
          </a:p>
          <a:p>
            <a:r>
              <a:rPr lang="en-US" dirty="0">
                <a:latin typeface="Comic Sans MS" panose="030F0702030302020204" pitchFamily="66" charset="0"/>
              </a:rPr>
              <a:t>Module paths not specified in a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specify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block are considered with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0 pin-to-pin delays</a:t>
            </a:r>
            <a:r>
              <a:rPr lang="en-US" dirty="0">
                <a:latin typeface="Comic Sans MS" panose="030F0702030302020204" pitchFamily="66" charset="0"/>
              </a:rPr>
              <a:t>. </a:t>
            </a:r>
          </a:p>
          <a:p>
            <a:pPr marL="0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258DB9B-78A6-1046-A4E3-144073A22A1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27892" y="1441450"/>
            <a:ext cx="5587908" cy="450215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A5ECB0A-5374-8E40-A4D9-DB66775D4A75}"/>
              </a:ext>
            </a:extLst>
          </p:cNvPr>
          <p:cNvSpPr/>
          <p:nvPr/>
        </p:nvSpPr>
        <p:spPr>
          <a:xfrm>
            <a:off x="7326630" y="3226525"/>
            <a:ext cx="2655570" cy="716825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13</a:t>
            </a:r>
          </a:p>
        </p:txBody>
      </p:sp>
    </p:spTree>
    <p:extLst>
      <p:ext uri="{BB962C8B-B14F-4D97-AF65-F5344CB8AC3E}">
        <p14:creationId xmlns:p14="http://schemas.microsoft.com/office/powerpoint/2010/main" val="37699956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910BB-1160-9743-A289-EACBCBD3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29500" y="13074"/>
            <a:ext cx="8431164" cy="1325563"/>
          </a:xfrm>
        </p:spPr>
        <p:txBody>
          <a:bodyPr/>
          <a:lstStyle/>
          <a:p>
            <a:r>
              <a:rPr lang="en-TR" b="1" dirty="0">
                <a:latin typeface="Comic Sans MS" panose="030F0702030302020204" pitchFamily="66" charset="0"/>
              </a:rPr>
              <a:t>Design of A Sequential Circuit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CCE052-1A19-904E-B96B-3E68D1DF66A2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83291" y="1628775"/>
          <a:ext cx="4733925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1535" name="Visio" r:id="rId4" imgW="4730439" imgH="3592881" progId="Visio.Drawing.11">
                  <p:embed/>
                </p:oleObj>
              </mc:Choice>
              <mc:Fallback>
                <p:oleObj name="Visio" r:id="rId4" imgW="4730439" imgH="3592881" progId="Visio.Drawing.11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8CCE052-1A19-904E-B96B-3E68D1DF66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291" y="1628775"/>
                        <a:ext cx="4733925" cy="360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B16867F-901F-6A42-8952-F3B12CA08E0A}"/>
                  </a:ext>
                </a:extLst>
              </p:cNvPr>
              <p:cNvSpPr/>
              <p:nvPr/>
            </p:nvSpPr>
            <p:spPr>
              <a:xfrm>
                <a:off x="875710" y="5333171"/>
                <a:ext cx="41490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B16867F-901F-6A42-8952-F3B12CA08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10" y="5333171"/>
                <a:ext cx="4149085" cy="400110"/>
              </a:xfrm>
              <a:prstGeom prst="rect">
                <a:avLst/>
              </a:prstGeom>
              <a:blipFill>
                <a:blip r:embed="rId6"/>
                <a:stretch>
                  <a:fillRect b="-169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F1B24D-561D-E446-9956-3EF37A8AE66E}"/>
                  </a:ext>
                </a:extLst>
              </p:cNvPr>
              <p:cNvSpPr/>
              <p:nvPr/>
            </p:nvSpPr>
            <p:spPr>
              <a:xfrm>
                <a:off x="875710" y="5763200"/>
                <a:ext cx="421314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>
                  <a:latin typeface="Comic Sans MS" panose="030F0702030302020204" pitchFamily="66" charset="0"/>
                </a:endParaRPr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F1B24D-561D-E446-9956-3EF37A8AE6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10" y="5763200"/>
                <a:ext cx="4213141" cy="424796"/>
              </a:xfrm>
              <a:prstGeom prst="rect">
                <a:avLst/>
              </a:prstGeom>
              <a:blipFill>
                <a:blip r:embed="rId7"/>
                <a:stretch>
                  <a:fillRect b="-1000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C40C208-4DA5-DF4B-9DD6-4A188E08E73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848511" y="3429000"/>
            <a:ext cx="3210464" cy="3318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03D14D-22EC-0B47-8490-7DB30447C4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676867" y="1423700"/>
            <a:ext cx="4931842" cy="2053641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14</a:t>
            </a:r>
          </a:p>
        </p:txBody>
      </p:sp>
    </p:spTree>
    <p:extLst>
      <p:ext uri="{BB962C8B-B14F-4D97-AF65-F5344CB8AC3E}">
        <p14:creationId xmlns:p14="http://schemas.microsoft.com/office/powerpoint/2010/main" val="86563982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C420610-7AE5-8642-B2E9-0A9DEE7867D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5267" y="134619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Structural Modeling of Memory Components: Latches</a:t>
            </a:r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C686C64-89CB-024A-A4E2-4AC1AF25C3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42562" y="1579980"/>
            <a:ext cx="2829198" cy="2483407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92522CA-F53F-A449-ACA6-9A58C4C2FB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11671" y="2091433"/>
            <a:ext cx="3784600" cy="14605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405280-5E43-5141-B0D6-1493D851864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8914" y="4183186"/>
            <a:ext cx="3796493" cy="2309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3A02EF5C-F496-9544-A602-9869F3411AB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911671" y="4308475"/>
            <a:ext cx="5257800" cy="2184400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15</a:t>
            </a:r>
          </a:p>
        </p:txBody>
      </p:sp>
    </p:spTree>
    <p:extLst>
      <p:ext uri="{BB962C8B-B14F-4D97-AF65-F5344CB8AC3E}">
        <p14:creationId xmlns:p14="http://schemas.microsoft.com/office/powerpoint/2010/main" val="17225155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4B5DFF-B0D3-C347-BCD3-AE85B838A7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5222" y="89653"/>
            <a:ext cx="10515600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User defined sequential primitives </a:t>
            </a:r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F648644-2F5E-304F-A27D-8993C4942A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8725" y="1415216"/>
            <a:ext cx="4264141" cy="4244400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21E456D-0950-7641-B437-4BACF0576047}"/>
              </a:ext>
            </a:extLst>
          </p:cNvPr>
          <p:cNvSpPr/>
          <p:nvPr/>
        </p:nvSpPr>
        <p:spPr>
          <a:xfrm>
            <a:off x="6488048" y="3853963"/>
            <a:ext cx="561703" cy="251386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7" name="Rounded Rectangular Callout 6">
            <a:extLst>
              <a:ext uri="{FF2B5EF4-FFF2-40B4-BE49-F238E27FC236}">
                <a16:creationId xmlns:a16="http://schemas.microsoft.com/office/drawing/2014/main" id="{98A8B8AD-6DEB-984F-9916-9DACDB471540}"/>
              </a:ext>
            </a:extLst>
          </p:cNvPr>
          <p:cNvSpPr/>
          <p:nvPr/>
        </p:nvSpPr>
        <p:spPr>
          <a:xfrm>
            <a:off x="8256977" y="3313451"/>
            <a:ext cx="1406312" cy="666205"/>
          </a:xfrm>
          <a:prstGeom prst="wedgeRoundRectCallout">
            <a:avLst>
              <a:gd name="adj1" fmla="val -139422"/>
              <a:gd name="adj2" fmla="val 48319"/>
              <a:gd name="adj3" fmla="val 16667"/>
            </a:avLst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solidFill>
                  <a:schemeClr val="tx1"/>
                </a:solidFill>
                <a:latin typeface="Comic Sans MS" panose="030F0702030302020204" pitchFamily="66" charset="0"/>
              </a:rPr>
              <a:t>No Change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16</a:t>
            </a:r>
          </a:p>
        </p:txBody>
      </p:sp>
    </p:spTree>
    <p:extLst>
      <p:ext uri="{BB962C8B-B14F-4D97-AF65-F5344CB8AC3E}">
        <p14:creationId xmlns:p14="http://schemas.microsoft.com/office/powerpoint/2010/main" val="81722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7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7DB65B-4130-2641-812A-9B67B261CC6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3525"/>
            <a:ext cx="10515600" cy="1325563"/>
          </a:xfrm>
        </p:spPr>
        <p:txBody>
          <a:bodyPr/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Structural Modeling of Memory Components: Flip Flops</a:t>
            </a:r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0148281-C5B6-B14C-8205-FAC5C7CFB3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400551"/>
            <a:ext cx="5016500" cy="21844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0BE906A-B595-894B-9A37-068D3EA5500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rcRect l="4516" t="7527" r="11715" b="8624"/>
          <a:stretch/>
        </p:blipFill>
        <p:spPr>
          <a:xfrm>
            <a:off x="6598355" y="2502403"/>
            <a:ext cx="4872446" cy="198069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17</a:t>
            </a:r>
          </a:p>
        </p:txBody>
      </p:sp>
    </p:spTree>
    <p:extLst>
      <p:ext uri="{BB962C8B-B14F-4D97-AF65-F5344CB8AC3E}">
        <p14:creationId xmlns:p14="http://schemas.microsoft.com/office/powerpoint/2010/main" val="12503308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3135-FB8A-3844-9BF2-DA6F9788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76866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Behavioral memory elements: Latches</a:t>
            </a:r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C9C7EB3-3B61-1442-A14D-235553E18E5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060669" y="1790437"/>
            <a:ext cx="6255174" cy="2737827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18</a:t>
            </a:r>
          </a:p>
        </p:txBody>
      </p:sp>
    </p:spTree>
    <p:extLst>
      <p:ext uri="{BB962C8B-B14F-4D97-AF65-F5344CB8AC3E}">
        <p14:creationId xmlns:p14="http://schemas.microsoft.com/office/powerpoint/2010/main" val="208027491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2B3135-FB8A-3844-9BF2-DA6F978881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83873" y="136521"/>
            <a:ext cx="10515600" cy="69435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Behavioral memory elements: Flip Flops</a:t>
            </a:r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D3631E1-83DA-9C4F-8C64-091CC7286EEA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200" y="1346921"/>
            <a:ext cx="4127500" cy="1651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B1C0E16-7CAF-5E4E-9442-3A438E8209D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618459" y="2228629"/>
            <a:ext cx="5410200" cy="33401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70EEE314-DBAB-EF4C-B46B-04D307ADF5B2}"/>
              </a:ext>
            </a:extLst>
          </p:cNvPr>
          <p:cNvSpPr/>
          <p:nvPr/>
        </p:nvSpPr>
        <p:spPr>
          <a:xfrm>
            <a:off x="6906070" y="1713933"/>
            <a:ext cx="483497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11E1E"/>
                </a:solidFill>
                <a:latin typeface="Comic Sans MS" panose="030F0702030302020204" pitchFamily="66" charset="0"/>
              </a:rPr>
              <a:t>D Type Flip-Flop with Synchronous Control 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DE50F93-2514-B049-A1CB-A5920B5BABA1}"/>
              </a:ext>
            </a:extLst>
          </p:cNvPr>
          <p:cNvSpPr/>
          <p:nvPr/>
        </p:nvSpPr>
        <p:spPr>
          <a:xfrm>
            <a:off x="1119250" y="975755"/>
            <a:ext cx="356540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11E1E"/>
                </a:solidFill>
                <a:latin typeface="Comic Sans MS" panose="030F0702030302020204" pitchFamily="66" charset="0"/>
              </a:rPr>
              <a:t>Positive Edge Trigger Flip-Flop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E13E6870-CE1F-CC4F-A87C-2DE440ECDFB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23900" y="3335654"/>
            <a:ext cx="5372100" cy="3340100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BC9EE874-EE13-654B-880E-19128F517FC5}"/>
              </a:ext>
            </a:extLst>
          </p:cNvPr>
          <p:cNvSpPr/>
          <p:nvPr/>
        </p:nvSpPr>
        <p:spPr>
          <a:xfrm>
            <a:off x="1690627" y="6225285"/>
            <a:ext cx="4405373" cy="33855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600" dirty="0">
                <a:solidFill>
                  <a:srgbClr val="0070C0"/>
                </a:solidFill>
                <a:latin typeface="Comic Sans MS" panose="030F0702030302020204" pitchFamily="66" charset="0"/>
              </a:rPr>
              <a:t>D-type Flip-Flop with Asynchronous Control 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19</a:t>
            </a:r>
          </a:p>
        </p:txBody>
      </p:sp>
    </p:spTree>
    <p:extLst>
      <p:ext uri="{BB962C8B-B14F-4D97-AF65-F5344CB8AC3E}">
        <p14:creationId xmlns:p14="http://schemas.microsoft.com/office/powerpoint/2010/main" val="19389423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F33994-5D21-BE49-88B4-4BB4298BC3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13018" y="0"/>
            <a:ext cx="6805748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Some Coding Practices</a:t>
            </a:r>
            <a:endParaRPr lang="en-TR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02ECE3-0D7D-334C-83EB-89CCE72CB6C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0" y="1133293"/>
            <a:ext cx="11741332" cy="5581015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Some coding practices while writing synthesizable Verilog for sequential hardware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Use an edge-triggered clock </a:t>
            </a:r>
            <a:r>
              <a:rPr lang="en-US" dirty="0">
                <a:latin typeface="Comic Sans MS" panose="030F0702030302020204" pitchFamily="66" charset="0"/>
              </a:rPr>
              <a:t>in the sensitivity list using the </a:t>
            </a:r>
            <a:r>
              <a:rPr lang="en-US" b="1" dirty="0" err="1">
                <a:solidFill>
                  <a:srgbClr val="FF0000"/>
                </a:solidFill>
                <a:latin typeface="Comic Sans MS" panose="030F0702030302020204" pitchFamily="66" charset="0"/>
              </a:rPr>
              <a:t>posedge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or </a:t>
            </a:r>
            <a:r>
              <a:rPr lang="en-US" b="1" dirty="0" err="1">
                <a:solidFill>
                  <a:srgbClr val="FF0000"/>
                </a:solidFill>
                <a:latin typeface="Comic Sans MS" panose="030F0702030302020204" pitchFamily="66" charset="0"/>
              </a:rPr>
              <a:t>negedge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keywords.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Use non-blocking assignments</a:t>
            </a:r>
            <a:r>
              <a:rPr lang="en-US" dirty="0">
                <a:latin typeface="Comic Sans MS" panose="030F0702030302020204" pitchFamily="66" charset="0"/>
              </a:rPr>
              <a:t>—that is,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“&lt;=”</a:t>
            </a:r>
            <a:r>
              <a:rPr lang="en-US" dirty="0">
                <a:latin typeface="Comic Sans MS" panose="030F0702030302020204" pitchFamily="66" charset="0"/>
              </a:rPr>
              <a:t> inside always blocks although it is possible to get sequential hardware by certain uses of the blocking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“=”</a:t>
            </a:r>
            <a:r>
              <a:rPr lang="en-US" dirty="0">
                <a:latin typeface="Comic Sans MS" panose="030F0702030302020204" pitchFamily="66" charset="0"/>
              </a:rPr>
              <a:t> operator.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Do not mix blocking and non-blocking statements </a:t>
            </a:r>
            <a:r>
              <a:rPr lang="en-US" dirty="0">
                <a:latin typeface="Comic Sans MS" panose="030F0702030302020204" pitchFamily="66" charset="0"/>
              </a:rPr>
              <a:t>in an always block.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Do not make assignments to the same variable from more than one always block. </a:t>
            </a:r>
          </a:p>
          <a:p>
            <a:pPr lvl="1"/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Avoid unwanted latches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by assigning a value to combinational output signals in every possible execution path in the always block. </a:t>
            </a:r>
          </a:p>
          <a:p>
            <a:pPr lvl="2"/>
            <a:r>
              <a:rPr lang="en-US" dirty="0">
                <a:latin typeface="Comic Sans MS" panose="030F0702030302020204" pitchFamily="66" charset="0"/>
              </a:rPr>
              <a:t>Including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else clauses </a:t>
            </a:r>
            <a:r>
              <a:rPr lang="en-US" dirty="0">
                <a:latin typeface="Comic Sans MS" panose="030F0702030302020204" pitchFamily="66" charset="0"/>
              </a:rPr>
              <a:t>for if statements,</a:t>
            </a:r>
          </a:p>
          <a:p>
            <a:pPr lvl="2"/>
            <a:r>
              <a:rPr lang="en-US" dirty="0">
                <a:latin typeface="Comic Sans MS" panose="030F0702030302020204" pitchFamily="66" charset="0"/>
              </a:rPr>
              <a:t>Specifying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all cases </a:t>
            </a:r>
            <a:r>
              <a:rPr lang="en-US" dirty="0">
                <a:latin typeface="Comic Sans MS" panose="030F0702030302020204" pitchFamily="66" charset="0"/>
              </a:rPr>
              <a:t>for case statements or have a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default</a:t>
            </a:r>
            <a:r>
              <a:rPr lang="en-US" dirty="0">
                <a:latin typeface="Comic Sans MS" panose="030F0702030302020204" pitchFamily="66" charset="0"/>
              </a:rPr>
              <a:t> clause at the end</a:t>
            </a:r>
          </a:p>
          <a:p>
            <a:pPr lvl="2"/>
            <a:r>
              <a:rPr lang="en-US" dirty="0">
                <a:latin typeface="Comic Sans MS" panose="030F0702030302020204" pitchFamily="66" charset="0"/>
              </a:rPr>
              <a:t>Unconditionally assigning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default values </a:t>
            </a:r>
            <a:r>
              <a:rPr lang="en-US" dirty="0">
                <a:latin typeface="Comic Sans MS" panose="030F0702030302020204" pitchFamily="66" charset="0"/>
              </a:rPr>
              <a:t>to all combinational output signals at the beginning of the always block. </a:t>
            </a:r>
          </a:p>
          <a:p>
            <a:endParaRPr lang="en-TR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FE0387-7359-4068-8FAC-F8A8F75850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2</a:t>
            </a:fld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1034536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7A6540-B263-0A4B-8868-1AB71EB35F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199" y="0"/>
            <a:ext cx="11037711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Other storage element modeling styles </a:t>
            </a:r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DA98F30-4EF8-8E42-92C9-8857CD71971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38199" y="2279310"/>
            <a:ext cx="4102100" cy="2032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8BAFF5D-5EB7-6447-B41E-728D96636405}"/>
              </a:ext>
            </a:extLst>
          </p:cNvPr>
          <p:cNvSpPr/>
          <p:nvPr/>
        </p:nvSpPr>
        <p:spPr>
          <a:xfrm>
            <a:off x="5520267" y="2141148"/>
            <a:ext cx="6355643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211E1E"/>
                </a:solidFill>
                <a:latin typeface="Comic Sans MS" panose="030F0702030302020204" pitchFamily="66" charset="0"/>
              </a:rPr>
              <a:t>Because an </a:t>
            </a:r>
            <a:r>
              <a:rPr lang="en-US" b="1" dirty="0">
                <a:solidFill>
                  <a:srgbClr val="211E1E"/>
                </a:solidFill>
                <a:latin typeface="Comic Sans MS" panose="030F0702030302020204" pitchFamily="66" charset="0"/>
              </a:rPr>
              <a:t>always </a:t>
            </a:r>
            <a:r>
              <a:rPr lang="en-US" dirty="0">
                <a:solidFill>
                  <a:srgbClr val="211E1E"/>
                </a:solidFill>
                <a:latin typeface="Comic Sans MS" panose="030F0702030302020204" pitchFamily="66" charset="0"/>
              </a:rPr>
              <a:t>statement repeats itself forever, if </a:t>
            </a:r>
            <a:r>
              <a:rPr lang="en-US" i="1" dirty="0">
                <a:solidFill>
                  <a:srgbClr val="211E1E"/>
                </a:solidFill>
                <a:latin typeface="Comic Sans MS" panose="030F0702030302020204" pitchFamily="66" charset="0"/>
              </a:rPr>
              <a:t>c </a:t>
            </a:r>
            <a:r>
              <a:rPr lang="en-US" dirty="0">
                <a:solidFill>
                  <a:srgbClr val="211E1E"/>
                </a:solidFill>
                <a:latin typeface="Comic Sans MS" panose="030F0702030302020204" pitchFamily="66" charset="0"/>
              </a:rPr>
              <a:t>becomes </a:t>
            </a:r>
            <a:r>
              <a:rPr lang="en-US" b="1" dirty="0">
                <a:solidFill>
                  <a:srgbClr val="211E1E"/>
                </a:solidFill>
                <a:latin typeface="Comic Sans MS" panose="030F0702030302020204" pitchFamily="66" charset="0"/>
              </a:rPr>
              <a:t>1 </a:t>
            </a:r>
            <a:r>
              <a:rPr lang="en-US" dirty="0">
                <a:solidFill>
                  <a:srgbClr val="211E1E"/>
                </a:solidFill>
                <a:latin typeface="Comic Sans MS" panose="030F0702030302020204" pitchFamily="66" charset="0"/>
              </a:rPr>
              <a:t>and remains at this value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1E1E"/>
                </a:solidFill>
                <a:latin typeface="Comic Sans MS" panose="030F0702030302020204" pitchFamily="66" charset="0"/>
              </a:rPr>
              <a:t>the body of the </a:t>
            </a:r>
            <a:r>
              <a:rPr lang="en-US" b="1" dirty="0">
                <a:solidFill>
                  <a:srgbClr val="211E1E"/>
                </a:solidFill>
                <a:latin typeface="Comic Sans MS" panose="030F0702030302020204" pitchFamily="66" charset="0"/>
              </a:rPr>
              <a:t>always </a:t>
            </a:r>
            <a:r>
              <a:rPr lang="en-US" dirty="0">
                <a:solidFill>
                  <a:srgbClr val="211E1E"/>
                </a:solidFill>
                <a:latin typeface="Comic Sans MS" panose="030F0702030302020204" pitchFamily="66" charset="0"/>
              </a:rPr>
              <a:t>statement repeats itself every 7 ns due to the delay control statements.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211E1E"/>
                </a:solidFill>
                <a:latin typeface="Comic Sans MS" panose="030F0702030302020204" pitchFamily="66" charset="0"/>
              </a:rPr>
              <a:t>If these delays are omitted, then the looping of the body of the </a:t>
            </a:r>
            <a:r>
              <a:rPr lang="en-US" b="1" dirty="0">
                <a:solidFill>
                  <a:srgbClr val="211E1E"/>
                </a:solidFill>
                <a:latin typeface="Comic Sans MS" panose="030F0702030302020204" pitchFamily="66" charset="0"/>
              </a:rPr>
              <a:t>always </a:t>
            </a:r>
            <a:r>
              <a:rPr lang="en-US" dirty="0">
                <a:solidFill>
                  <a:srgbClr val="211E1E"/>
                </a:solidFill>
                <a:latin typeface="Comic Sans MS" panose="030F0702030302020204" pitchFamily="66" charset="0"/>
              </a:rPr>
              <a:t>statement happens in zero time causing an infinite loop in simulation. 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20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69B95A2-5987-410B-81FF-D668EF190D30}"/>
              </a:ext>
            </a:extLst>
          </p:cNvPr>
          <p:cNvSpPr txBox="1"/>
          <p:nvPr/>
        </p:nvSpPr>
        <p:spPr>
          <a:xfrm>
            <a:off x="1031075" y="5126220"/>
            <a:ext cx="1065195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The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wait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statement shown is a procedural statement that blocks the flow of the procedural block when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c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is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0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. When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c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becomes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1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, the </a:t>
            </a:r>
            <a:r>
              <a:rPr lang="en-US" sz="1800" b="1" i="0" dirty="0">
                <a:solidFill>
                  <a:srgbClr val="231F20"/>
                </a:solidFill>
                <a:effectLst/>
                <a:latin typeface="CenturySchoolbook-Bold"/>
              </a:rPr>
              <a:t>wait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statement allows the program flow to pass it and reach assignments to </a:t>
            </a:r>
            <a:r>
              <a:rPr lang="en-US" sz="1800" b="0" i="1" dirty="0">
                <a:solidFill>
                  <a:srgbClr val="231F20"/>
                </a:solidFill>
                <a:effectLst/>
                <a:latin typeface="CenturySchoolbook-Italic"/>
              </a:rPr>
              <a:t>q 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and </a:t>
            </a:r>
            <a:r>
              <a:rPr lang="en-US" sz="1800" b="0" i="1" dirty="0" err="1">
                <a:solidFill>
                  <a:srgbClr val="231F20"/>
                </a:solidFill>
                <a:effectLst/>
                <a:latin typeface="CenturySchoolbook-Italic"/>
              </a:rPr>
              <a:t>q_b</a:t>
            </a:r>
            <a:r>
              <a:rPr lang="en-US" sz="1800" b="0" i="0" dirty="0">
                <a:solidFill>
                  <a:srgbClr val="231F20"/>
                </a:solidFill>
                <a:effectLst/>
                <a:latin typeface="CenturySchoolbook"/>
              </a:rPr>
              <a:t>. 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906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1DD681-0E1E-444F-8420-84E16CB145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51246" y="-36512"/>
            <a:ext cx="10515600" cy="1325563"/>
          </a:xfrm>
        </p:spPr>
        <p:txBody>
          <a:bodyPr/>
          <a:lstStyle/>
          <a:p>
            <a:r>
              <a:rPr lang="en-TR" b="1" dirty="0">
                <a:latin typeface="Comic Sans MS" panose="030F0702030302020204" pitchFamily="66" charset="0"/>
              </a:rPr>
              <a:t>Flip Flop Timing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1BD7456-7249-FC40-9DC9-B919C9F718F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87400" y="1724555"/>
            <a:ext cx="5308600" cy="42545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BB4AC09-C553-A945-A049-E8EEFE2AFA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383507" y="1690688"/>
            <a:ext cx="5451078" cy="42545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C93A64A-D658-1740-AF35-98196A25C4C7}"/>
              </a:ext>
            </a:extLst>
          </p:cNvPr>
          <p:cNvSpPr/>
          <p:nvPr/>
        </p:nvSpPr>
        <p:spPr>
          <a:xfrm>
            <a:off x="1004206" y="2468879"/>
            <a:ext cx="2993027" cy="716825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B06AD45F-3759-EF4E-89DE-E6EDC0C41787}"/>
              </a:ext>
            </a:extLst>
          </p:cNvPr>
          <p:cNvSpPr/>
          <p:nvPr/>
        </p:nvSpPr>
        <p:spPr>
          <a:xfrm>
            <a:off x="6616881" y="2488398"/>
            <a:ext cx="2993027" cy="651659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21</a:t>
            </a:r>
          </a:p>
        </p:txBody>
      </p:sp>
    </p:spTree>
    <p:extLst>
      <p:ext uri="{BB962C8B-B14F-4D97-AF65-F5344CB8AC3E}">
        <p14:creationId xmlns:p14="http://schemas.microsoft.com/office/powerpoint/2010/main" val="37980077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41AACE-8950-F148-9E23-4778252042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524250" y="131626"/>
            <a:ext cx="10515600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Memory vectors</a:t>
            </a:r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487DB10-C27D-FC43-9CE3-011B30B4D6B9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2715" y="1881596"/>
            <a:ext cx="4660900" cy="27813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7AC68FA0-CB21-1142-84B2-2C82BEE6E3A3}"/>
              </a:ext>
            </a:extLst>
          </p:cNvPr>
          <p:cNvSpPr/>
          <p:nvPr/>
        </p:nvSpPr>
        <p:spPr>
          <a:xfrm>
            <a:off x="682715" y="4853804"/>
            <a:ext cx="463139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211E1E"/>
                </a:solidFill>
                <a:latin typeface="Comic Sans MS" panose="030F0702030302020204" pitchFamily="66" charset="0"/>
              </a:rPr>
              <a:t>An 8-bit Register with Tri-State Output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FCBA55F-523B-5347-8F93-2C6AB212CD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096000" y="2215424"/>
            <a:ext cx="5372100" cy="1460500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77DD91EC-A5F4-304C-A31F-04549E9FAC33}"/>
              </a:ext>
            </a:extLst>
          </p:cNvPr>
          <p:cNvSpPr/>
          <p:nvPr/>
        </p:nvSpPr>
        <p:spPr>
          <a:xfrm>
            <a:off x="6848387" y="3831328"/>
            <a:ext cx="313419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8-bit Transparent D-Latch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22</a:t>
            </a:r>
          </a:p>
        </p:txBody>
      </p:sp>
    </p:spTree>
    <p:extLst>
      <p:ext uri="{BB962C8B-B14F-4D97-AF65-F5344CB8AC3E}">
        <p14:creationId xmlns:p14="http://schemas.microsoft.com/office/powerpoint/2010/main" val="59273368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F95AB-9A75-1248-8BB4-C1DCC04276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94760" y="0"/>
            <a:ext cx="10515600" cy="1325563"/>
          </a:xfrm>
        </p:spPr>
        <p:txBody>
          <a:bodyPr/>
          <a:lstStyle/>
          <a:p>
            <a:r>
              <a:rPr lang="en-TR" b="1" dirty="0">
                <a:latin typeface="Comic Sans MS" panose="030F0702030302020204" pitchFamily="66" charset="0"/>
              </a:rPr>
              <a:t>Memory Arrays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67F9BBD-97A7-BE4E-90E5-CF63527CE6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034" y="1818277"/>
            <a:ext cx="3911600" cy="24638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A4F2D42-B56C-5D4A-9DC4-D7BD8EFAF805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855029" y="1485899"/>
            <a:ext cx="6633946" cy="4810397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3D8D677-ED8E-F04D-A5AB-D2CAC1617F17}"/>
              </a:ext>
            </a:extLst>
          </p:cNvPr>
          <p:cNvSpPr/>
          <p:nvPr/>
        </p:nvSpPr>
        <p:spPr>
          <a:xfrm>
            <a:off x="5079817" y="5512526"/>
            <a:ext cx="3972743" cy="404948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23</a:t>
            </a:r>
          </a:p>
        </p:txBody>
      </p:sp>
    </p:spTree>
    <p:extLst>
      <p:ext uri="{BB962C8B-B14F-4D97-AF65-F5344CB8AC3E}">
        <p14:creationId xmlns:p14="http://schemas.microsoft.com/office/powerpoint/2010/main" val="21054167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C910BB-1160-9743-A289-EACBCBD362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3411" y="1300"/>
            <a:ext cx="8717522" cy="1325563"/>
          </a:xfrm>
        </p:spPr>
        <p:txBody>
          <a:bodyPr/>
          <a:lstStyle/>
          <a:p>
            <a:r>
              <a:rPr lang="en-TR" b="1" dirty="0">
                <a:latin typeface="Comic Sans MS" panose="030F0702030302020204" pitchFamily="66" charset="0"/>
              </a:rPr>
              <a:t>Design of A Sequential Circuit</a:t>
            </a:r>
          </a:p>
        </p:txBody>
      </p:sp>
      <p:graphicFrame>
        <p:nvGraphicFramePr>
          <p:cNvPr id="4" name="Object 3">
            <a:extLst>
              <a:ext uri="{FF2B5EF4-FFF2-40B4-BE49-F238E27FC236}">
                <a16:creationId xmlns:a16="http://schemas.microsoft.com/office/drawing/2014/main" id="{08CCE052-1A19-904E-B96B-3E68D1DF66A2}"/>
              </a:ext>
            </a:extLst>
          </p:cNvPr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1687156973"/>
              </p:ext>
            </p:extLst>
          </p:nvPr>
        </p:nvGraphicFramePr>
        <p:xfrm>
          <a:off x="583291" y="1662642"/>
          <a:ext cx="4733925" cy="36004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22553" name="Visio" r:id="rId3" imgW="4730439" imgH="3592881" progId="Visio.Drawing.11">
                  <p:embed/>
                </p:oleObj>
              </mc:Choice>
              <mc:Fallback>
                <p:oleObj name="Visio" r:id="rId3" imgW="4730439" imgH="3592881" progId="Visio.Drawing.11">
                  <p:embed/>
                  <p:pic>
                    <p:nvPicPr>
                      <p:cNvPr id="4" name="Object 3">
                        <a:extLst>
                          <a:ext uri="{FF2B5EF4-FFF2-40B4-BE49-F238E27FC236}">
                            <a16:creationId xmlns:a16="http://schemas.microsoft.com/office/drawing/2014/main" id="{08CCE052-1A19-904E-B96B-3E68D1DF66A2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3291" y="1662642"/>
                        <a:ext cx="4733925" cy="3600450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B16867F-901F-6A42-8952-F3B12CA08E0A}"/>
                  </a:ext>
                </a:extLst>
              </p:cNvPr>
              <p:cNvSpPr/>
              <p:nvPr/>
            </p:nvSpPr>
            <p:spPr>
              <a:xfrm>
                <a:off x="875710" y="5333171"/>
                <a:ext cx="4149085" cy="40011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𝑧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𝑓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5" name="Rectangle 4">
                <a:extLst>
                  <a:ext uri="{FF2B5EF4-FFF2-40B4-BE49-F238E27FC236}">
                    <a16:creationId xmlns:a16="http://schemas.microsoft.com/office/drawing/2014/main" id="{6B16867F-901F-6A42-8952-F3B12CA08E0A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10" y="5333171"/>
                <a:ext cx="4149085" cy="400110"/>
              </a:xfrm>
              <a:prstGeom prst="rect">
                <a:avLst/>
              </a:prstGeom>
              <a:blipFill>
                <a:blip r:embed="rId5"/>
                <a:stretch>
                  <a:fillRect b="-18750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F1B24D-561D-E446-9956-3EF37A8AE66E}"/>
                  </a:ext>
                </a:extLst>
              </p:cNvPr>
              <p:cNvSpPr/>
              <p:nvPr/>
            </p:nvSpPr>
            <p:spPr>
              <a:xfrm>
                <a:off x="875710" y="5763200"/>
                <a:ext cx="4213141" cy="42479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𝑌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r>
                        <a:rPr lang="en-US" sz="2000" i="0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𝑔</m:t>
                          </m:r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</m:sub>
                      </m:sSub>
                      <m:d>
                        <m:d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;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0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,…,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𝑦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sub>
                          </m:sSub>
                          <m:r>
                            <a:rPr lang="en-US" sz="2000" i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d>
                    </m:oMath>
                  </m:oMathPara>
                </a14:m>
                <a:endParaRPr lang="en-US" sz="2000" dirty="0"/>
              </a:p>
            </p:txBody>
          </p:sp>
        </mc:Choice>
        <mc:Fallback xmlns="">
          <p:sp>
            <p:nvSpPr>
              <p:cNvPr id="6" name="Rectangle 5">
                <a:extLst>
                  <a:ext uri="{FF2B5EF4-FFF2-40B4-BE49-F238E27FC236}">
                    <a16:creationId xmlns:a16="http://schemas.microsoft.com/office/drawing/2014/main" id="{BFF1B24D-561D-E446-9956-3EF37A8AE66E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75710" y="5763200"/>
                <a:ext cx="4213141" cy="424796"/>
              </a:xfrm>
              <a:prstGeom prst="rect">
                <a:avLst/>
              </a:prstGeom>
              <a:blipFill>
                <a:blip r:embed="rId6"/>
                <a:stretch>
                  <a:fillRect b="-11429"/>
                </a:stretch>
              </a:blipFill>
            </p:spPr>
            <p:txBody>
              <a:bodyPr/>
              <a:lstStyle/>
              <a:p>
                <a:r>
                  <a:rPr lang="en-TR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8C40C208-4DA5-DF4B-9DD6-4A188E08E73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848511" y="3429000"/>
            <a:ext cx="3210464" cy="3318974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603D14D-22EC-0B47-8490-7DB30447C42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676867" y="1423700"/>
            <a:ext cx="4931842" cy="2053641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24</a:t>
            </a:r>
          </a:p>
        </p:txBody>
      </p:sp>
    </p:spTree>
    <p:extLst>
      <p:ext uri="{BB962C8B-B14F-4D97-AF65-F5344CB8AC3E}">
        <p14:creationId xmlns:p14="http://schemas.microsoft.com/office/powerpoint/2010/main" val="82335153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993E99-7219-8641-8857-0B983019EA4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649133" y="0"/>
            <a:ext cx="10515600" cy="1325563"/>
          </a:xfrm>
        </p:spPr>
        <p:txBody>
          <a:bodyPr/>
          <a:lstStyle/>
          <a:p>
            <a:r>
              <a:rPr lang="en-TR" b="1" dirty="0">
                <a:latin typeface="Comic Sans MS" panose="030F0702030302020204" pitchFamily="66" charset="0"/>
              </a:rPr>
              <a:t>Moore Machines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E3D4FED-654B-F94C-BF63-A561517206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9952" y="1873250"/>
            <a:ext cx="7197635" cy="392834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 Moore machine is a state machine in which all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outputs are fully synchronized with the circuit clock</a:t>
            </a:r>
            <a:r>
              <a:rPr lang="en-US" dirty="0">
                <a:latin typeface="Comic Sans MS" panose="030F0702030302020204" pitchFamily="66" charset="0"/>
              </a:rPr>
              <a:t>. </a:t>
            </a:r>
          </a:p>
          <a:p>
            <a:r>
              <a:rPr lang="en-US" dirty="0">
                <a:latin typeface="Comic Sans MS" panose="030F0702030302020204" pitchFamily="66" charset="0"/>
              </a:rPr>
              <a:t>In the state diagram form, each state of the machine specifies its output(s) independent of circuit inputs.</a:t>
            </a:r>
          </a:p>
          <a:p>
            <a:r>
              <a:rPr lang="en-US" dirty="0">
                <a:latin typeface="Comic Sans MS" panose="030F0702030302020204" pitchFamily="66" charset="0"/>
              </a:rPr>
              <a:t> In the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Verilog code </a:t>
            </a:r>
            <a:r>
              <a:rPr lang="en-US" dirty="0">
                <a:latin typeface="Comic Sans MS" panose="030F0702030302020204" pitchFamily="66" charset="0"/>
              </a:rPr>
              <a:t>of a Moore state machine,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only circuit state variables participate in the output expression of the circuit</a:t>
            </a:r>
            <a:r>
              <a:rPr lang="en-US" dirty="0">
                <a:latin typeface="Comic Sans MS" panose="030F0702030302020204" pitchFamily="66" charset="0"/>
              </a:rPr>
              <a:t>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AAF4A55-AB5B-584F-A2CA-DF510F8E0956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7984671" y="1873250"/>
            <a:ext cx="3276600" cy="3111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A518C-EE05-1640-97CF-82C596805668}"/>
              </a:ext>
            </a:extLst>
          </p:cNvPr>
          <p:cNvSpPr/>
          <p:nvPr/>
        </p:nvSpPr>
        <p:spPr>
          <a:xfrm>
            <a:off x="8404399" y="4984750"/>
            <a:ext cx="285687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A Moore 101 Detector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25</a:t>
            </a:r>
          </a:p>
        </p:txBody>
      </p:sp>
    </p:spTree>
    <p:extLst>
      <p:ext uri="{BB962C8B-B14F-4D97-AF65-F5344CB8AC3E}">
        <p14:creationId xmlns:p14="http://schemas.microsoft.com/office/powerpoint/2010/main" val="253022326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ECDB10-717E-434E-9D79-F6C2215869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8933" y="52250"/>
            <a:ext cx="5681858" cy="1325563"/>
          </a:xfrm>
        </p:spPr>
        <p:txBody>
          <a:bodyPr>
            <a:normAutofit/>
          </a:bodyPr>
          <a:lstStyle/>
          <a:p>
            <a:r>
              <a:rPr lang="en-US" sz="3800" b="1" dirty="0">
                <a:latin typeface="Comic Sans MS" panose="030F0702030302020204" pitchFamily="66" charset="0"/>
              </a:rPr>
              <a:t>A Moore 101 Detector </a:t>
            </a:r>
            <a:endParaRPr lang="en-TR" sz="38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905B9D8-6327-0F41-BD5D-5A00A73AE395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520058" y="404947"/>
            <a:ext cx="5283009" cy="638773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7BC296C-49A6-FA42-AAC9-39E50EA99B4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214603" y="1066215"/>
            <a:ext cx="3271239" cy="310640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0548670-747B-7741-BB74-F4CC0240CB4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837" y="4203700"/>
            <a:ext cx="4991100" cy="265430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26</a:t>
            </a:r>
          </a:p>
        </p:txBody>
      </p:sp>
    </p:spTree>
    <p:extLst>
      <p:ext uri="{BB962C8B-B14F-4D97-AF65-F5344CB8AC3E}">
        <p14:creationId xmlns:p14="http://schemas.microsoft.com/office/powerpoint/2010/main" val="11045519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83B624-72CE-7840-9F17-20E8A1A495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8084" y="217886"/>
            <a:ext cx="11192691" cy="1325563"/>
          </a:xfrm>
        </p:spPr>
        <p:txBody>
          <a:bodyPr>
            <a:noAutofit/>
          </a:bodyPr>
          <a:lstStyle/>
          <a:p>
            <a:pPr algn="ctr"/>
            <a:r>
              <a:rPr lang="en-TR" sz="3800" b="1" dirty="0">
                <a:latin typeface="Comic Sans MS" panose="030F0702030302020204" pitchFamily="66" charset="0"/>
              </a:rPr>
              <a:t>Another Example: </a:t>
            </a:r>
            <a:r>
              <a:rPr lang="en-US" sz="3800" b="1" dirty="0">
                <a:latin typeface="Comic Sans MS" panose="030F0702030302020204" pitchFamily="66" charset="0"/>
              </a:rPr>
              <a:t>Moore Machine Detecting 110/101 </a:t>
            </a:r>
            <a:br>
              <a:rPr lang="en-US" sz="3800" b="1" dirty="0">
                <a:latin typeface="Comic Sans MS" panose="030F0702030302020204" pitchFamily="66" charset="0"/>
              </a:rPr>
            </a:br>
            <a:endParaRPr lang="en-TR" sz="3800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2FFFDA4-6820-8A41-BE36-45278DAA261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54039" y="1543449"/>
            <a:ext cx="4445000" cy="39497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4DF7A045-9B65-7543-8834-9D30E1A996E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895483" y="1156788"/>
            <a:ext cx="3788760" cy="5572941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27</a:t>
            </a:r>
          </a:p>
        </p:txBody>
      </p:sp>
    </p:spTree>
    <p:extLst>
      <p:ext uri="{BB962C8B-B14F-4D97-AF65-F5344CB8AC3E}">
        <p14:creationId xmlns:p14="http://schemas.microsoft.com/office/powerpoint/2010/main" val="192374856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4B2CB1-BB14-EF48-92B6-015AF0F67A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25848" y="0"/>
            <a:ext cx="10515600" cy="1325563"/>
          </a:xfrm>
        </p:spPr>
        <p:txBody>
          <a:bodyPr/>
          <a:lstStyle/>
          <a:p>
            <a:r>
              <a:rPr lang="en-TR" b="1" dirty="0">
                <a:latin typeface="Comic Sans MS" panose="030F0702030302020204" pitchFamily="66" charset="0"/>
              </a:rPr>
              <a:t>Mealy Machine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FF3EB8A-81F0-314F-990F-1263CB4E001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59178" y="1427117"/>
            <a:ext cx="5954486" cy="4351338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 Mealy machine is different from a Moore machine in that its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output(s)</a:t>
            </a:r>
            <a:r>
              <a:rPr lang="en-US" dirty="0">
                <a:latin typeface="Comic Sans MS" panose="030F0702030302020204" pitchFamily="66" charset="0"/>
              </a:rPr>
              <a:t> depend on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its current state </a:t>
            </a:r>
            <a:r>
              <a:rPr lang="en-US" dirty="0">
                <a:latin typeface="Comic Sans MS" panose="030F0702030302020204" pitchFamily="66" charset="0"/>
              </a:rPr>
              <a:t>and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inputs</a:t>
            </a:r>
            <a:r>
              <a:rPr lang="en-US" dirty="0">
                <a:latin typeface="Comic Sans MS" panose="030F0702030302020204" pitchFamily="66" charset="0"/>
              </a:rPr>
              <a:t> while in that state.</a:t>
            </a:r>
          </a:p>
          <a:p>
            <a:r>
              <a:rPr lang="en-US" dirty="0">
                <a:latin typeface="Comic Sans MS" panose="030F0702030302020204" pitchFamily="66" charset="0"/>
              </a:rPr>
              <a:t>State transitions, clocking, and resetting the machine are not different from those of a Moore machine, and the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same coding techniques </a:t>
            </a:r>
            <a:r>
              <a:rPr lang="en-US" dirty="0">
                <a:latin typeface="Comic Sans MS" panose="030F0702030302020204" pitchFamily="66" charset="0"/>
              </a:rPr>
              <a:t>are used for describing them. </a:t>
            </a:r>
          </a:p>
          <a:p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829F72C-2D8D-8446-994A-2099343FA3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5354" y="1427117"/>
            <a:ext cx="2679700" cy="34290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372FF8BD-9B57-374B-A953-4E9559A7C1BE}"/>
              </a:ext>
            </a:extLst>
          </p:cNvPr>
          <p:cNvSpPr/>
          <p:nvPr/>
        </p:nvSpPr>
        <p:spPr>
          <a:xfrm>
            <a:off x="7225354" y="4773005"/>
            <a:ext cx="2598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A </a:t>
            </a:r>
            <a:r>
              <a:rPr lang="en-US" b="1" dirty="0">
                <a:latin typeface="Comic Sans MS" panose="030F0702030302020204" pitchFamily="66" charset="0"/>
              </a:rPr>
              <a:t>101 </a:t>
            </a:r>
            <a:r>
              <a:rPr lang="en-US" dirty="0">
                <a:latin typeface="Comic Sans MS" panose="030F0702030302020204" pitchFamily="66" charset="0"/>
              </a:rPr>
              <a:t>Mealy Machine 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28</a:t>
            </a:r>
          </a:p>
        </p:txBody>
      </p:sp>
    </p:spTree>
    <p:extLst>
      <p:ext uri="{BB962C8B-B14F-4D97-AF65-F5344CB8AC3E}">
        <p14:creationId xmlns:p14="http://schemas.microsoft.com/office/powerpoint/2010/main" val="6798699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14BEC0-6659-E24C-BCAC-ED7FBA9A5A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16000" y="156120"/>
            <a:ext cx="10515600" cy="967286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Verilog Code for a 101 Mealy Machine </a:t>
            </a:r>
            <a:br>
              <a:rPr lang="en-US" b="1" dirty="0">
                <a:latin typeface="Comic Sans MS" panose="030F0702030302020204" pitchFamily="66" charset="0"/>
              </a:rPr>
            </a:br>
            <a:endParaRPr lang="en-TR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0989686-7BB3-634C-9735-E1E8F6FD4D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273800" y="773451"/>
            <a:ext cx="4983980" cy="55934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2ACAF31-9AD0-6E40-B0F1-362110AC79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03969" y="1033095"/>
            <a:ext cx="3281863" cy="4199540"/>
          </a:xfrm>
          <a:prstGeom prst="rect">
            <a:avLst/>
          </a:prstGeom>
        </p:spPr>
      </p:pic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29</a:t>
            </a:r>
          </a:p>
        </p:txBody>
      </p:sp>
    </p:spTree>
    <p:extLst>
      <p:ext uri="{BB962C8B-B14F-4D97-AF65-F5344CB8AC3E}">
        <p14:creationId xmlns:p14="http://schemas.microsoft.com/office/powerpoint/2010/main" val="39125518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BFB33-FFFD-6B47-B0F6-22F6FD002D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53046" y="0"/>
            <a:ext cx="10515600" cy="1325563"/>
          </a:xfrm>
        </p:spPr>
        <p:txBody>
          <a:bodyPr/>
          <a:lstStyle/>
          <a:p>
            <a:r>
              <a:rPr lang="en-TR" b="1" dirty="0">
                <a:latin typeface="Comic Sans MS" panose="030F0702030302020204" pitchFamily="66" charset="0"/>
              </a:rPr>
              <a:t>Design Modeling Approaches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A3985-EA7E-A44B-92E1-4C1684BC28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5759" y="1528354"/>
            <a:ext cx="11469189" cy="4964521"/>
          </a:xfrm>
        </p:spPr>
        <p:txBody>
          <a:bodyPr>
            <a:normAutofit/>
          </a:bodyPr>
          <a:lstStyle/>
          <a:p>
            <a:r>
              <a:rPr lang="en-TR" dirty="0">
                <a:solidFill>
                  <a:srgbClr val="0070C0"/>
                </a:solidFill>
                <a:latin typeface="Comic Sans MS" panose="030F0702030302020204" pitchFamily="66" charset="0"/>
              </a:rPr>
              <a:t>Behavioural Modeilng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Describe the circuit or system at a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high level of abstraction </a:t>
            </a:r>
            <a:r>
              <a:rPr lang="en-US" dirty="0">
                <a:latin typeface="Comic Sans MS" panose="030F0702030302020204" pitchFamily="66" charset="0"/>
              </a:rPr>
              <a:t>without implying any particular structure or technology.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Behavioral modeling describes the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functionality of a design</a:t>
            </a:r>
            <a:r>
              <a:rPr lang="en-US" dirty="0">
                <a:latin typeface="Comic Sans MS" panose="030F0702030302020204" pitchFamily="66" charset="0"/>
              </a:rPr>
              <a:t> - that is, </a:t>
            </a: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what</a:t>
            </a:r>
            <a:r>
              <a:rPr lang="en-US" i="1" dirty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the designed circuit will do,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not </a:t>
            </a:r>
            <a:r>
              <a:rPr lang="en-US" i="1" dirty="0">
                <a:solidFill>
                  <a:srgbClr val="C00000"/>
                </a:solidFill>
                <a:latin typeface="Comic Sans MS" panose="030F0702030302020204" pitchFamily="66" charset="0"/>
              </a:rPr>
              <a:t>how </a:t>
            </a:r>
            <a:r>
              <a:rPr lang="en-US" dirty="0">
                <a:latin typeface="Comic Sans MS" panose="030F0702030302020204" pitchFamily="66" charset="0"/>
              </a:rPr>
              <a:t>to build it in hardware. 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Aside from its importance in synthesis, behavioral modeling provides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flexibility</a:t>
            </a:r>
            <a:r>
              <a:rPr lang="en-US" dirty="0">
                <a:latin typeface="Comic Sans MS" panose="030F0702030302020204" pitchFamily="66" charset="0"/>
              </a:rPr>
              <a:t> to a design project by allowing portions of the design to be modeled at different levels of abstraction and completeness. </a:t>
            </a:r>
            <a:endParaRPr lang="en-TR" dirty="0">
              <a:latin typeface="Comic Sans MS" panose="030F0702030302020204" pitchFamily="66" charset="0"/>
            </a:endParaRPr>
          </a:p>
          <a:p>
            <a:r>
              <a:rPr lang="en-TR" dirty="0">
                <a:solidFill>
                  <a:srgbClr val="0070C0"/>
                </a:solidFill>
                <a:latin typeface="Comic Sans MS" panose="030F0702030302020204" pitchFamily="66" charset="0"/>
              </a:rPr>
              <a:t>Structural Modeling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The components used and the structure of the interconnection between the components are clearly specified.</a:t>
            </a:r>
          </a:p>
          <a:p>
            <a:pPr lvl="1"/>
            <a:r>
              <a:rPr lang="en-US" dirty="0">
                <a:latin typeface="Comic Sans MS" panose="030F0702030302020204" pitchFamily="66" charset="0"/>
              </a:rPr>
              <a:t>The structural Verilog model is at a low level of abstraction. </a:t>
            </a:r>
          </a:p>
          <a:p>
            <a:pPr marL="457200" lvl="1" indent="0">
              <a:buNone/>
            </a:pPr>
            <a:endParaRPr lang="en-US" dirty="0">
              <a:latin typeface="Comic Sans MS" panose="030F0702030302020204" pitchFamily="66" charset="0"/>
            </a:endParaRPr>
          </a:p>
          <a:p>
            <a:pPr lvl="1"/>
            <a:endParaRPr lang="en-TR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6DCE59F-DF2E-47E6-AE62-59C3E87D5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3</a:t>
            </a:fld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907039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A01AB4-09AF-C843-A6AE-D0BDE6201FA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955754" y="-34749"/>
            <a:ext cx="10515600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Huffman coding style </a:t>
            </a:r>
            <a:endParaRPr lang="en-TR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2842E6-8795-B94D-A1BC-03B4B85547A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35132" y="1825625"/>
            <a:ext cx="7367452" cy="4351338"/>
          </a:xfrm>
        </p:spPr>
        <p:txBody>
          <a:bodyPr>
            <a:normAutofit fontScale="92500" lnSpcReduction="2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The Huffman model for a digital system characterizes it as a combinational block with feedbacks through an array of registers. </a:t>
            </a:r>
          </a:p>
          <a:p>
            <a:r>
              <a:rPr lang="en-US" dirty="0">
                <a:latin typeface="Comic Sans MS" panose="030F0702030302020204" pitchFamily="66" charset="0"/>
              </a:rPr>
              <a:t>According to the Huffman model, Verilog coding of digital systems uses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an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always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statement</a:t>
            </a:r>
            <a:r>
              <a:rPr lang="en-US" dirty="0">
                <a:latin typeface="Comic Sans MS" panose="030F0702030302020204" pitchFamily="66" charset="0"/>
              </a:rPr>
              <a:t> for describing the register part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an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always statements </a:t>
            </a:r>
            <a:r>
              <a:rPr lang="en-US" dirty="0">
                <a:latin typeface="Comic Sans MS" panose="030F0702030302020204" pitchFamily="66" charset="0"/>
              </a:rPr>
              <a:t>for describing the combinational part.</a:t>
            </a:r>
          </a:p>
          <a:p>
            <a:r>
              <a:rPr lang="en-US" dirty="0">
                <a:latin typeface="Comic Sans MS" panose="030F0702030302020204" pitchFamily="66" charset="0"/>
              </a:rPr>
              <a:t>The advantage of this style of coding is in its modularity and defined tasks of each block.  </a:t>
            </a:r>
          </a:p>
          <a:p>
            <a:pPr marL="0" indent="0">
              <a:buNone/>
            </a:pPr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11C7C2F-1DCF-4C40-A238-CB22C853FAC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05700" y="1477962"/>
            <a:ext cx="4686300" cy="4597400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30</a:t>
            </a:r>
          </a:p>
        </p:txBody>
      </p:sp>
    </p:spTree>
    <p:extLst>
      <p:ext uri="{BB962C8B-B14F-4D97-AF65-F5344CB8AC3E}">
        <p14:creationId xmlns:p14="http://schemas.microsoft.com/office/powerpoint/2010/main" val="288472488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>
            <a:extLst>
              <a:ext uri="{FF2B5EF4-FFF2-40B4-BE49-F238E27FC236}">
                <a16:creationId xmlns:a16="http://schemas.microsoft.com/office/drawing/2014/main" id="{24903281-B347-6F44-A4A1-5E8BBECE21B8}"/>
              </a:ext>
            </a:extLst>
          </p:cNvPr>
          <p:cNvGrpSpPr/>
          <p:nvPr/>
        </p:nvGrpSpPr>
        <p:grpSpPr>
          <a:xfrm>
            <a:off x="5749613" y="98335"/>
            <a:ext cx="4099781" cy="6661330"/>
            <a:chOff x="6246001" y="0"/>
            <a:chExt cx="3506429" cy="6183662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4E228AE-3CEB-FA48-8860-6D596D377B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6246001" y="0"/>
              <a:ext cx="3356428" cy="5316583"/>
            </a:xfrm>
            <a:prstGeom prst="rect">
              <a:avLst/>
            </a:prstGeom>
          </p:spPr>
        </p:pic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539F9BD-20F8-DB4E-A35C-D89DA2B202D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-4469"/>
            <a:stretch/>
          </p:blipFill>
          <p:spPr>
            <a:xfrm>
              <a:off x="6246001" y="5316583"/>
              <a:ext cx="3506429" cy="867079"/>
            </a:xfrm>
            <a:prstGeom prst="rect">
              <a:avLst/>
            </a:prstGeom>
          </p:spPr>
        </p:pic>
      </p:grpSp>
      <p:pic>
        <p:nvPicPr>
          <p:cNvPr id="10" name="Picture 9">
            <a:extLst>
              <a:ext uri="{FF2B5EF4-FFF2-40B4-BE49-F238E27FC236}">
                <a16:creationId xmlns:a16="http://schemas.microsoft.com/office/drawing/2014/main" id="{FBEF4F3D-BAED-5444-B862-C8B141255AC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87496" y="64468"/>
            <a:ext cx="3093064" cy="3040934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EAFB737-1630-3F41-AFDB-CF5943AA9C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35451" y="3067932"/>
            <a:ext cx="3763120" cy="3691733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9D2A899-CE54-5848-BC35-C9E85BE99F7E}"/>
              </a:ext>
            </a:extLst>
          </p:cNvPr>
          <p:cNvSpPr/>
          <p:nvPr/>
        </p:nvSpPr>
        <p:spPr>
          <a:xfrm>
            <a:off x="5749613" y="5825607"/>
            <a:ext cx="3924397" cy="651393"/>
          </a:xfrm>
          <a:prstGeom prst="rect">
            <a:avLst/>
          </a:prstGeom>
          <a:noFill/>
          <a:ln w="38100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C4C7722-E6E3-8543-AFAC-A9171FB98C8E}"/>
              </a:ext>
            </a:extLst>
          </p:cNvPr>
          <p:cNvSpPr/>
          <p:nvPr/>
        </p:nvSpPr>
        <p:spPr>
          <a:xfrm>
            <a:off x="5749613" y="1293105"/>
            <a:ext cx="3924397" cy="4383795"/>
          </a:xfrm>
          <a:prstGeom prst="rect">
            <a:avLst/>
          </a:prstGeom>
          <a:noFill/>
          <a:ln w="38100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7E1489F4-1FAA-7541-AD43-BB7A599BFD95}"/>
              </a:ext>
            </a:extLst>
          </p:cNvPr>
          <p:cNvCxnSpPr>
            <a:stCxn id="12" idx="1"/>
          </p:cNvCxnSpPr>
          <p:nvPr/>
        </p:nvCxnSpPr>
        <p:spPr>
          <a:xfrm flipH="1" flipV="1">
            <a:off x="3467100" y="5676900"/>
            <a:ext cx="2282513" cy="474404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90A8EDF-C1AF-CB4F-A7C2-07D6CAA8F05F}"/>
              </a:ext>
            </a:extLst>
          </p:cNvPr>
          <p:cNvCxnSpPr>
            <a:cxnSpLocks/>
          </p:cNvCxnSpPr>
          <p:nvPr/>
        </p:nvCxnSpPr>
        <p:spPr>
          <a:xfrm flipH="1">
            <a:off x="3017011" y="3221579"/>
            <a:ext cx="2740333" cy="1112460"/>
          </a:xfrm>
          <a:prstGeom prst="straightConnector1">
            <a:avLst/>
          </a:prstGeom>
          <a:ln w="28575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31</a:t>
            </a:r>
          </a:p>
        </p:txBody>
      </p:sp>
    </p:spTree>
    <p:extLst>
      <p:ext uri="{BB962C8B-B14F-4D97-AF65-F5344CB8AC3E}">
        <p14:creationId xmlns:p14="http://schemas.microsoft.com/office/powerpoint/2010/main" val="30455887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A1E280-5F81-564F-AB89-A7E2096F4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73628" y="-94809"/>
            <a:ext cx="10515600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A More Modular Style </a:t>
            </a:r>
            <a:endParaRPr lang="en-TR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5BBADE-6EA9-EC4D-A9A1-14953E16ABD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9528" y="2191385"/>
            <a:ext cx="5776323" cy="3112135"/>
          </a:xfrm>
        </p:spPr>
        <p:txBody>
          <a:bodyPr>
            <a:normAutofit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For a design with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more input </a:t>
            </a:r>
            <a:r>
              <a:rPr lang="en-US" dirty="0">
                <a:latin typeface="Comic Sans MS" panose="030F0702030302020204" pitchFamily="66" charset="0"/>
              </a:rPr>
              <a:t>and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output lines </a:t>
            </a:r>
            <a:r>
              <a:rPr lang="en-US" dirty="0">
                <a:latin typeface="Comic Sans MS" panose="030F0702030302020204" pitchFamily="66" charset="0"/>
              </a:rPr>
              <a:t>and </a:t>
            </a:r>
            <a:r>
              <a:rPr lang="en-US" dirty="0">
                <a:solidFill>
                  <a:srgbClr val="C00000"/>
                </a:solidFill>
                <a:latin typeface="Comic Sans MS" panose="030F0702030302020204" pitchFamily="66" charset="0"/>
              </a:rPr>
              <a:t>more complex output logic</a:t>
            </a:r>
            <a:r>
              <a:rPr lang="en-US" dirty="0">
                <a:latin typeface="Comic Sans MS" panose="030F0702030302020204" pitchFamily="66" charset="0"/>
              </a:rPr>
              <a:t>, the </a:t>
            </a:r>
            <a:r>
              <a:rPr lang="en-US" i="1" dirty="0">
                <a:latin typeface="Comic Sans MS" panose="030F0702030302020204" pitchFamily="66" charset="0"/>
              </a:rPr>
              <a:t>combinational </a:t>
            </a:r>
            <a:r>
              <a:rPr lang="en-US" dirty="0">
                <a:latin typeface="Comic Sans MS" panose="030F0702030302020204" pitchFamily="66" charset="0"/>
              </a:rPr>
              <a:t>block may further be partitioned into a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block for handling transitions </a:t>
            </a:r>
            <a:r>
              <a:rPr lang="en-US" dirty="0">
                <a:latin typeface="Comic Sans MS" panose="030F0702030302020204" pitchFamily="66" charset="0"/>
              </a:rPr>
              <a:t>and </a:t>
            </a:r>
            <a:r>
              <a:rPr lang="en-US" dirty="0">
                <a:solidFill>
                  <a:srgbClr val="0070C0"/>
                </a:solidFill>
                <a:latin typeface="Comic Sans MS" panose="030F0702030302020204" pitchFamily="66" charset="0"/>
              </a:rPr>
              <a:t>another for assigning values to the outputs</a:t>
            </a:r>
            <a:r>
              <a:rPr lang="en-US" dirty="0">
                <a:latin typeface="Comic Sans MS" panose="030F0702030302020204" pitchFamily="66" charset="0"/>
              </a:rPr>
              <a:t> of the circuit. 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FDA8C75-752C-B145-8D32-BBC110BAAD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4205" y="1753243"/>
            <a:ext cx="5663112" cy="3988417"/>
          </a:xfrm>
          <a:prstGeom prst="rect">
            <a:avLst/>
          </a:prstGeom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32</a:t>
            </a:r>
          </a:p>
        </p:txBody>
      </p:sp>
    </p:spTree>
    <p:extLst>
      <p:ext uri="{BB962C8B-B14F-4D97-AF65-F5344CB8AC3E}">
        <p14:creationId xmlns:p14="http://schemas.microsoft.com/office/powerpoint/2010/main" val="309620820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59E223-2738-E94C-898D-CC7E4D0F99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560" y="365125"/>
            <a:ext cx="6842760" cy="1325563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A Mealy Machine Using Three Procedural Blocks </a:t>
            </a:r>
            <a:br>
              <a:rPr lang="en-US" b="1" dirty="0">
                <a:latin typeface="Comic Sans MS" panose="030F0702030302020204" pitchFamily="66" charset="0"/>
              </a:rPr>
            </a:br>
            <a:endParaRPr lang="en-TR" b="1" dirty="0">
              <a:latin typeface="Comic Sans MS" panose="030F0702030302020204" pitchFamily="66" charset="0"/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96264BA-C7F1-7C4E-AB7F-70C4D88FC134}"/>
              </a:ext>
            </a:extLst>
          </p:cNvPr>
          <p:cNvGrpSpPr/>
          <p:nvPr/>
        </p:nvGrpSpPr>
        <p:grpSpPr>
          <a:xfrm>
            <a:off x="7379956" y="82323"/>
            <a:ext cx="3781617" cy="6693353"/>
            <a:chOff x="7536710" y="0"/>
            <a:chExt cx="3781617" cy="6693353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3617D6F3-0D0C-154C-B99B-7252A39BD46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rcRect r="7817"/>
            <a:stretch/>
          </p:blipFill>
          <p:spPr>
            <a:xfrm>
              <a:off x="7536710" y="5689600"/>
              <a:ext cx="3781617" cy="1003753"/>
            </a:xfrm>
            <a:prstGeom prst="rect">
              <a:avLst/>
            </a:prstGeom>
          </p:spPr>
        </p:pic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E12459D1-80B4-AA47-BF05-5A83D296857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duotone>
                <a:prstClr val="black"/>
                <a:schemeClr val="accent4">
                  <a:tint val="45000"/>
                  <a:satMod val="400000"/>
                </a:schemeClr>
              </a:duotone>
            </a:blip>
            <a:stretch>
              <a:fillRect/>
            </a:stretch>
          </p:blipFill>
          <p:spPr>
            <a:xfrm>
              <a:off x="7536710" y="0"/>
              <a:ext cx="3781617" cy="5747657"/>
            </a:xfrm>
            <a:prstGeom prst="rect">
              <a:avLst/>
            </a:prstGeom>
          </p:spPr>
        </p:pic>
      </p:grpSp>
      <p:pic>
        <p:nvPicPr>
          <p:cNvPr id="14" name="Picture 13">
            <a:extLst>
              <a:ext uri="{FF2B5EF4-FFF2-40B4-BE49-F238E27FC236}">
                <a16:creationId xmlns:a16="http://schemas.microsoft.com/office/drawing/2014/main" id="{A720E0F7-CF6A-0041-9EEB-5ECBDE65940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69390" y="1600199"/>
            <a:ext cx="4483100" cy="4673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B8A0EA5C-AAB2-AA49-A3A0-9050962E9D42}"/>
              </a:ext>
            </a:extLst>
          </p:cNvPr>
          <p:cNvSpPr/>
          <p:nvPr/>
        </p:nvSpPr>
        <p:spPr>
          <a:xfrm>
            <a:off x="7445549" y="1123289"/>
            <a:ext cx="3650430" cy="2429808"/>
          </a:xfrm>
          <a:prstGeom prst="rect">
            <a:avLst/>
          </a:prstGeom>
          <a:noFill/>
          <a:ln w="38100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9BA68C5-6AF6-8E4C-8EEF-67D4A09860B1}"/>
              </a:ext>
            </a:extLst>
          </p:cNvPr>
          <p:cNvSpPr/>
          <p:nvPr/>
        </p:nvSpPr>
        <p:spPr>
          <a:xfrm>
            <a:off x="7454256" y="3653131"/>
            <a:ext cx="3650430" cy="2118792"/>
          </a:xfrm>
          <a:prstGeom prst="rect">
            <a:avLst/>
          </a:prstGeom>
          <a:noFill/>
          <a:ln w="38100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5C9ABD5-63DC-434A-B8A3-F2C0F8540CF3}"/>
              </a:ext>
            </a:extLst>
          </p:cNvPr>
          <p:cNvSpPr/>
          <p:nvPr/>
        </p:nvSpPr>
        <p:spPr>
          <a:xfrm>
            <a:off x="7445549" y="5829979"/>
            <a:ext cx="3650430" cy="643503"/>
          </a:xfrm>
          <a:prstGeom prst="rect">
            <a:avLst/>
          </a:prstGeom>
          <a:noFill/>
          <a:ln w="38100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33</a:t>
            </a:r>
          </a:p>
        </p:txBody>
      </p:sp>
    </p:spTree>
    <p:extLst>
      <p:ext uri="{BB962C8B-B14F-4D97-AF65-F5344CB8AC3E}">
        <p14:creationId xmlns:p14="http://schemas.microsoft.com/office/powerpoint/2010/main" val="11502502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9BE3CD-C74F-C84B-A63E-242408BD90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407355" y="0"/>
            <a:ext cx="10515600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A ROM based controller </a:t>
            </a:r>
            <a:endParaRPr lang="en-TR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99AB57-410A-2940-B182-E65A1625D76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1445" y="1325563"/>
            <a:ext cx="10515600" cy="4351338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Instead of coding state transitions and output values using </a:t>
            </a:r>
            <a:r>
              <a:rPr lang="en-US" b="1" dirty="0">
                <a:latin typeface="Comic Sans MS" panose="030F0702030302020204" pitchFamily="66" charset="0"/>
              </a:rPr>
              <a:t>case </a:t>
            </a:r>
            <a:r>
              <a:rPr lang="en-US" dirty="0">
                <a:latin typeface="Comic Sans MS" panose="030F0702030302020204" pitchFamily="66" charset="0"/>
              </a:rPr>
              <a:t>and/or </a:t>
            </a:r>
            <a:r>
              <a:rPr lang="en-US" b="1" dirty="0">
                <a:latin typeface="Comic Sans MS" panose="030F0702030302020204" pitchFamily="66" charset="0"/>
              </a:rPr>
              <a:t>if-else </a:t>
            </a:r>
            <a:r>
              <a:rPr lang="en-US" dirty="0">
                <a:latin typeface="Comic Sans MS" panose="030F0702030302020204" pitchFamily="66" charset="0"/>
              </a:rPr>
              <a:t>statements, a single memory lookup can be used for representing the combinational part of a state machine. </a:t>
            </a:r>
          </a:p>
          <a:p>
            <a:r>
              <a:rPr lang="en-US" dirty="0">
                <a:latin typeface="Comic Sans MS" panose="030F0702030302020204" pitchFamily="66" charset="0"/>
              </a:rPr>
              <a:t>The memory lookup uses the present state of the machine and its inputs for address, and reads the next state and the controller outputs as data from the memory. </a:t>
            </a:r>
          </a:p>
          <a:p>
            <a:endParaRPr lang="en-TR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34</a:t>
            </a:r>
          </a:p>
        </p:txBody>
      </p:sp>
    </p:spTree>
    <p:extLst>
      <p:ext uri="{BB962C8B-B14F-4D97-AF65-F5344CB8AC3E}">
        <p14:creationId xmlns:p14="http://schemas.microsoft.com/office/powerpoint/2010/main" val="334438916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8A0A99-B932-B847-90D7-3DC4C89E3C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52952" y="-79023"/>
            <a:ext cx="10515600" cy="1325563"/>
          </a:xfrm>
        </p:spPr>
        <p:txBody>
          <a:bodyPr/>
          <a:lstStyle/>
          <a:p>
            <a:r>
              <a:rPr lang="en-TR" b="1" dirty="0">
                <a:latin typeface="Comic Sans MS" panose="030F0702030302020204" pitchFamily="66" charset="0"/>
              </a:rPr>
              <a:t>ROM Based Controller: An Example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B5FF116-F57D-3542-B21B-C5DCF4CFF20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04763" y="1846762"/>
            <a:ext cx="6517420" cy="431890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7D1A8BC-2B82-6045-BDC9-FCE742EABA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52952" y="4085875"/>
            <a:ext cx="1905000" cy="22098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C68933-BC09-E34C-B193-4C3E123331A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931" t="11660" r="2776"/>
          <a:stretch/>
        </p:blipFill>
        <p:spPr>
          <a:xfrm>
            <a:off x="712413" y="1101133"/>
            <a:ext cx="3186078" cy="2999559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625F3FFA-774F-7747-82AE-D3A79E762D86}"/>
              </a:ext>
            </a:extLst>
          </p:cNvPr>
          <p:cNvSpPr/>
          <p:nvPr/>
        </p:nvSpPr>
        <p:spPr>
          <a:xfrm>
            <a:off x="1064278" y="6295675"/>
            <a:ext cx="267573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i="1" dirty="0">
                <a:latin typeface="Comic Sans MS" panose="030F0702030302020204" pitchFamily="66" charset="0"/>
              </a:rPr>
              <a:t>mealy.dat </a:t>
            </a:r>
            <a:r>
              <a:rPr lang="en-US" dirty="0">
                <a:latin typeface="Comic Sans MS" panose="030F0702030302020204" pitchFamily="66" charset="0"/>
              </a:rPr>
              <a:t>Memory File </a:t>
            </a:r>
          </a:p>
        </p:txBody>
      </p:sp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35</a:t>
            </a:r>
          </a:p>
        </p:txBody>
      </p:sp>
    </p:spTree>
    <p:extLst>
      <p:ext uri="{BB962C8B-B14F-4D97-AF65-F5344CB8AC3E}">
        <p14:creationId xmlns:p14="http://schemas.microsoft.com/office/powerpoint/2010/main" val="907052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908238-BE58-DA4E-B02F-0D06DE573E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9965" y="221664"/>
            <a:ext cx="10515600" cy="993752"/>
          </a:xfrm>
        </p:spPr>
        <p:txBody>
          <a:bodyPr>
            <a:normAutofit/>
          </a:bodyPr>
          <a:lstStyle/>
          <a:p>
            <a:pPr algn="ctr"/>
            <a:r>
              <a:rPr lang="en-US" b="1" dirty="0">
                <a:latin typeface="Comic Sans MS" panose="030F0702030302020204" pitchFamily="66" charset="0"/>
              </a:rPr>
              <a:t>Wire Values and Timing </a:t>
            </a:r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2742D12-B264-0240-90D5-AA734F8B8D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547226"/>
            <a:ext cx="3984618" cy="2545912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2D8A0C0-64F4-EE41-81C7-03BD97BC83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0754" y="1639147"/>
            <a:ext cx="5144811" cy="269388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2E22FD34-2F66-2F4A-867A-B9BA621877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06434" y="4424949"/>
            <a:ext cx="9379131" cy="2387415"/>
          </a:xfrm>
          <a:prstGeom prst="rect">
            <a:avLst/>
          </a:prstGeom>
        </p:spPr>
      </p:pic>
      <p:sp>
        <p:nvSpPr>
          <p:cNvPr id="11" name="Cloud Callout 10">
            <a:extLst>
              <a:ext uri="{FF2B5EF4-FFF2-40B4-BE49-F238E27FC236}">
                <a16:creationId xmlns:a16="http://schemas.microsoft.com/office/drawing/2014/main" id="{69F2F50B-7DCB-A348-AF99-CB1C55B4D504}"/>
              </a:ext>
            </a:extLst>
          </p:cNvPr>
          <p:cNvSpPr/>
          <p:nvPr/>
        </p:nvSpPr>
        <p:spPr>
          <a:xfrm>
            <a:off x="4065173" y="4728996"/>
            <a:ext cx="2165811" cy="979714"/>
          </a:xfrm>
          <a:prstGeom prst="cloudCallout">
            <a:avLst>
              <a:gd name="adj1" fmla="val 63606"/>
              <a:gd name="adj2" fmla="val 7183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400" dirty="0">
                <a:latin typeface="Comic Sans MS" panose="030F0702030302020204" pitchFamily="66" charset="0"/>
              </a:rPr>
              <a:t>@34: </a:t>
            </a:r>
            <a:r>
              <a:rPr lang="en-US" sz="1400" dirty="0">
                <a:latin typeface="Comic Sans MS" panose="030F0702030302020204" pitchFamily="66" charset="0"/>
              </a:rPr>
              <a:t>both </a:t>
            </a:r>
            <a:r>
              <a:rPr lang="en-US" sz="1400" i="1" dirty="0">
                <a:latin typeface="Comic Sans MS" panose="030F0702030302020204" pitchFamily="66" charset="0"/>
              </a:rPr>
              <a:t>g1 </a:t>
            </a:r>
            <a:r>
              <a:rPr lang="en-US" sz="1400" dirty="0">
                <a:latin typeface="Comic Sans MS" panose="030F0702030302020204" pitchFamily="66" charset="0"/>
              </a:rPr>
              <a:t>and </a:t>
            </a:r>
            <a:r>
              <a:rPr lang="en-US" sz="1400" i="1" dirty="0">
                <a:latin typeface="Comic Sans MS" panose="030F0702030302020204" pitchFamily="66" charset="0"/>
              </a:rPr>
              <a:t>g2 </a:t>
            </a:r>
            <a:r>
              <a:rPr lang="en-US" sz="1400" dirty="0">
                <a:latin typeface="Comic Sans MS" panose="030F0702030302020204" pitchFamily="66" charset="0"/>
              </a:rPr>
              <a:t>conduct </a:t>
            </a:r>
          </a:p>
        </p:txBody>
      </p:sp>
      <p:sp>
        <p:nvSpPr>
          <p:cNvPr id="12" name="Cloud Callout 11">
            <a:extLst>
              <a:ext uri="{FF2B5EF4-FFF2-40B4-BE49-F238E27FC236}">
                <a16:creationId xmlns:a16="http://schemas.microsoft.com/office/drawing/2014/main" id="{CC877DD3-E562-5B4D-9ECE-E2E0186435A3}"/>
              </a:ext>
            </a:extLst>
          </p:cNvPr>
          <p:cNvSpPr/>
          <p:nvPr/>
        </p:nvSpPr>
        <p:spPr>
          <a:xfrm>
            <a:off x="8358499" y="4728996"/>
            <a:ext cx="2165811" cy="979714"/>
          </a:xfrm>
          <a:prstGeom prst="cloudCallout">
            <a:avLst>
              <a:gd name="adj1" fmla="val -48578"/>
              <a:gd name="adj2" fmla="val 65166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TR" sz="1400" dirty="0">
                <a:latin typeface="Comic Sans MS" panose="030F0702030302020204" pitchFamily="66" charset="0"/>
              </a:rPr>
              <a:t>@34: </a:t>
            </a:r>
            <a:r>
              <a:rPr lang="en-US" sz="1400" dirty="0">
                <a:latin typeface="Comic Sans MS" panose="030F0702030302020204" pitchFamily="66" charset="0"/>
              </a:rPr>
              <a:t>neither </a:t>
            </a:r>
            <a:r>
              <a:rPr lang="en-US" sz="1400" i="1" dirty="0">
                <a:latin typeface="Comic Sans MS" panose="030F0702030302020204" pitchFamily="66" charset="0"/>
              </a:rPr>
              <a:t>g1 </a:t>
            </a:r>
            <a:r>
              <a:rPr lang="en-US" sz="1400" dirty="0">
                <a:latin typeface="Comic Sans MS" panose="030F0702030302020204" pitchFamily="66" charset="0"/>
              </a:rPr>
              <a:t>nor </a:t>
            </a:r>
            <a:r>
              <a:rPr lang="en-US" sz="1400" i="1" dirty="0">
                <a:latin typeface="Comic Sans MS" panose="030F0702030302020204" pitchFamily="66" charset="0"/>
              </a:rPr>
              <a:t>g2 </a:t>
            </a:r>
            <a:r>
              <a:rPr lang="en-US" sz="1400" dirty="0">
                <a:latin typeface="Comic Sans MS" panose="030F0702030302020204" pitchFamily="66" charset="0"/>
              </a:rPr>
              <a:t>conduct 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AFB4210-3A57-4A84-8CAD-888549BA2F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4</a:t>
            </a:fld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72691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1714FE-26EE-254D-9C78-6DB2E7FA74F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807" y="230778"/>
            <a:ext cx="10515600" cy="979714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A simple testbench </a:t>
            </a:r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E6BF5EE-2A6A-3948-917D-C701393A4F3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77967" y="313508"/>
            <a:ext cx="4765440" cy="6230983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4E1191A-1C38-444F-A6FF-80B366A0335C}"/>
              </a:ext>
            </a:extLst>
          </p:cNvPr>
          <p:cNvSpPr/>
          <p:nvPr/>
        </p:nvSpPr>
        <p:spPr>
          <a:xfrm>
            <a:off x="6975566" y="1489166"/>
            <a:ext cx="3317965" cy="352697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>
              <a:latin typeface="Comic Sans MS" panose="030F0702030302020204" pitchFamily="66" charset="0"/>
            </a:endParaRPr>
          </a:p>
        </p:txBody>
      </p:sp>
      <p:sp>
        <p:nvSpPr>
          <p:cNvPr id="8" name="Rounded Rectangular Callout 7">
            <a:extLst>
              <a:ext uri="{FF2B5EF4-FFF2-40B4-BE49-F238E27FC236}">
                <a16:creationId xmlns:a16="http://schemas.microsoft.com/office/drawing/2014/main" id="{D7805766-C9F3-8242-899A-11BCBB72915D}"/>
              </a:ext>
            </a:extLst>
          </p:cNvPr>
          <p:cNvSpPr/>
          <p:nvPr/>
        </p:nvSpPr>
        <p:spPr>
          <a:xfrm>
            <a:off x="1485900" y="1841863"/>
            <a:ext cx="4191000" cy="1587137"/>
          </a:xfrm>
          <a:prstGeom prst="wedgeRoundRectCallout">
            <a:avLst>
              <a:gd name="adj1" fmla="val 85450"/>
              <a:gd name="adj2" fmla="val -66688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Because </a:t>
            </a:r>
            <a:r>
              <a:rPr lang="en-US" sz="2000" i="1" dirty="0">
                <a:solidFill>
                  <a:schemeClr val="tx1"/>
                </a:solidFill>
                <a:latin typeface="Comic Sans MS" panose="030F0702030302020204" pitchFamily="66" charset="0"/>
              </a:rPr>
              <a:t>i0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, </a:t>
            </a:r>
            <a:r>
              <a:rPr lang="en-US" sz="2000" i="1" dirty="0">
                <a:solidFill>
                  <a:schemeClr val="tx1"/>
                </a:solidFill>
                <a:latin typeface="Comic Sans MS" panose="030F0702030302020204" pitchFamily="66" charset="0"/>
              </a:rPr>
              <a:t>i1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, and </a:t>
            </a:r>
            <a:r>
              <a:rPr lang="en-US" sz="2000" i="1" dirty="0">
                <a:solidFill>
                  <a:schemeClr val="tx1"/>
                </a:solidFill>
                <a:latin typeface="Comic Sans MS" panose="030F0702030302020204" pitchFamily="66" charset="0"/>
              </a:rPr>
              <a:t>s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must be assigned values in this testbench, they are declared as </a:t>
            </a:r>
            <a:r>
              <a:rPr lang="en-US" sz="2000" b="1" dirty="0">
                <a:solidFill>
                  <a:schemeClr val="tx1"/>
                </a:solidFill>
                <a:latin typeface="Comic Sans MS" panose="030F0702030302020204" pitchFamily="66" charset="0"/>
              </a:rPr>
              <a:t>reg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and initialized to </a:t>
            </a:r>
            <a:r>
              <a:rPr lang="en-US" sz="2000" b="1" dirty="0">
                <a:solidFill>
                  <a:schemeClr val="tx1"/>
                </a:solidFill>
                <a:latin typeface="Comic Sans MS" panose="030F0702030302020204" pitchFamily="66" charset="0"/>
              </a:rPr>
              <a:t>0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. </a:t>
            </a:r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19E32174-1C67-2F44-971A-1E8457ADC88C}"/>
              </a:ext>
            </a:extLst>
          </p:cNvPr>
          <p:cNvSpPr/>
          <p:nvPr/>
        </p:nvSpPr>
        <p:spPr>
          <a:xfrm>
            <a:off x="1066800" y="4966063"/>
            <a:ext cx="4191000" cy="1148987"/>
          </a:xfrm>
          <a:prstGeom prst="wedgeRoundRectCallout">
            <a:avLst>
              <a:gd name="adj1" fmla="val 120449"/>
              <a:gd name="adj2" fmla="val -9999"/>
              <a:gd name="adj3" fmla="val 16667"/>
            </a:avLst>
          </a:prstGeom>
          <a:solidFill>
            <a:schemeClr val="accent2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the </a:t>
            </a:r>
            <a:r>
              <a:rPr lang="en-US" sz="2000" b="1" dirty="0">
                <a:solidFill>
                  <a:schemeClr val="tx1"/>
                </a:solidFill>
                <a:latin typeface="Comic Sans MS" panose="030F0702030302020204" pitchFamily="66" charset="0"/>
              </a:rPr>
              <a:t>$finish </a:t>
            </a:r>
            <a:r>
              <a:rPr lang="en-US" sz="2000" dirty="0">
                <a:solidFill>
                  <a:schemeClr val="tx1"/>
                </a:solidFill>
                <a:latin typeface="Comic Sans MS" panose="030F0702030302020204" pitchFamily="66" charset="0"/>
              </a:rPr>
              <a:t>simulation control task finishes the simulation run. </a:t>
            </a:r>
            <a:endParaRPr lang="en-US" sz="2800" dirty="0">
              <a:solidFill>
                <a:schemeClr val="tx1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5</a:t>
            </a:fld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595312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A239-4578-7840-A6CC-4BC91224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08438" y="20108"/>
            <a:ext cx="10991850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User defined primitives 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C9641-6F50-1344-BE25-EBAB46AD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3239" y="1345671"/>
            <a:ext cx="11468100" cy="5221287"/>
          </a:xfrm>
        </p:spPr>
        <p:txBody>
          <a:bodyPr>
            <a:normAutofit fontScale="92500"/>
          </a:bodyPr>
          <a:lstStyle/>
          <a:p>
            <a:r>
              <a:rPr lang="en-US" sz="3200" dirty="0">
                <a:latin typeface="Comic Sans MS" panose="030F0702030302020204" pitchFamily="66" charset="0"/>
              </a:rPr>
              <a:t>For simple functions for which Verilog does not provide a primitive, a </a:t>
            </a:r>
            <a:r>
              <a:rPr lang="en-US" sz="3200" b="1" dirty="0">
                <a:solidFill>
                  <a:srgbClr val="0070C0"/>
                </a:solidFill>
                <a:latin typeface="Comic Sans MS" panose="030F0702030302020204" pitchFamily="66" charset="0"/>
              </a:rPr>
              <a:t>user- defined primitive (UDP) </a:t>
            </a:r>
            <a:r>
              <a:rPr lang="en-US" sz="3200" dirty="0">
                <a:latin typeface="Comic Sans MS" panose="030F0702030302020204" pitchFamily="66" charset="0"/>
              </a:rPr>
              <a:t>can be formed. 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A combinational UDP can form a combinational function of </a:t>
            </a:r>
            <a:r>
              <a:rPr lang="en-US" sz="3200" b="1" dirty="0">
                <a:solidFill>
                  <a:srgbClr val="0070C0"/>
                </a:solidFill>
                <a:latin typeface="Comic Sans MS" panose="030F0702030302020204" pitchFamily="66" charset="0"/>
              </a:rPr>
              <a:t>up to 10 inputs and one output</a:t>
            </a:r>
            <a:r>
              <a:rPr lang="en-US" sz="3200" dirty="0">
                <a:latin typeface="Comic Sans MS" panose="030F0702030302020204" pitchFamily="66" charset="0"/>
              </a:rPr>
              <a:t>. 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The definition of a UDP can </a:t>
            </a:r>
            <a:r>
              <a:rPr lang="en-US" sz="3200" b="1" dirty="0">
                <a:solidFill>
                  <a:srgbClr val="0070C0"/>
                </a:solidFill>
                <a:latin typeface="Comic Sans MS" panose="030F0702030302020204" pitchFamily="66" charset="0"/>
              </a:rPr>
              <a:t>only include a table in the form of a logical Truth Table</a:t>
            </a:r>
            <a:r>
              <a:rPr lang="en-US" sz="3200" dirty="0">
                <a:latin typeface="Comic Sans MS" panose="030F0702030302020204" pitchFamily="66" charset="0"/>
              </a:rPr>
              <a:t>. 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UDP </a:t>
            </a:r>
            <a:r>
              <a:rPr lang="en-US" sz="3200" b="1" dirty="0">
                <a:solidFill>
                  <a:srgbClr val="C00000"/>
                </a:solidFill>
                <a:latin typeface="Comic Sans MS" panose="030F0702030302020204" pitchFamily="66" charset="0"/>
              </a:rPr>
              <a:t>output can only be specified as a 0 or a 1</a:t>
            </a:r>
            <a:r>
              <a:rPr lang="en-US" sz="3200" dirty="0">
                <a:latin typeface="Comic Sans MS" panose="030F0702030302020204" pitchFamily="66" charset="0"/>
              </a:rPr>
              <a:t>. The </a:t>
            </a:r>
            <a:r>
              <a:rPr lang="en-US" sz="3200" b="1" dirty="0">
                <a:latin typeface="Comic Sans MS" panose="030F0702030302020204" pitchFamily="66" charset="0"/>
              </a:rPr>
              <a:t>Z </a:t>
            </a:r>
            <a:r>
              <a:rPr lang="en-US" sz="3200" dirty="0">
                <a:latin typeface="Comic Sans MS" panose="030F0702030302020204" pitchFamily="66" charset="0"/>
              </a:rPr>
              <a:t>value cannot be specified, and an </a:t>
            </a:r>
            <a:r>
              <a:rPr lang="en-US" sz="3200" b="1" dirty="0">
                <a:latin typeface="Comic Sans MS" panose="030F0702030302020204" pitchFamily="66" charset="0"/>
              </a:rPr>
              <a:t>X </a:t>
            </a:r>
            <a:r>
              <a:rPr lang="en-US" sz="3200" dirty="0">
                <a:latin typeface="Comic Sans MS" panose="030F0702030302020204" pitchFamily="66" charset="0"/>
              </a:rPr>
              <a:t>happens for unspecified input combinations. </a:t>
            </a:r>
          </a:p>
          <a:p>
            <a:r>
              <a:rPr lang="en-US" sz="3200" dirty="0">
                <a:latin typeface="Comic Sans MS" panose="030F0702030302020204" pitchFamily="66" charset="0"/>
              </a:rPr>
              <a:t>A UDP definition </a:t>
            </a:r>
            <a:r>
              <a:rPr lang="en-US" sz="3200" b="1" dirty="0">
                <a:solidFill>
                  <a:srgbClr val="C00000"/>
                </a:solidFill>
                <a:latin typeface="Comic Sans MS" panose="030F0702030302020204" pitchFamily="66" charset="0"/>
              </a:rPr>
              <a:t>cannot include delay values</a:t>
            </a:r>
            <a:r>
              <a:rPr lang="en-US" sz="3200" dirty="0">
                <a:latin typeface="Comic Sans MS" panose="030F0702030302020204" pitchFamily="66" charset="0"/>
              </a:rPr>
              <a:t>, except when you instantiate it.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6</a:t>
            </a:r>
          </a:p>
        </p:txBody>
      </p:sp>
    </p:spTree>
    <p:extLst>
      <p:ext uri="{BB962C8B-B14F-4D97-AF65-F5344CB8AC3E}">
        <p14:creationId xmlns:p14="http://schemas.microsoft.com/office/powerpoint/2010/main" val="19373432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BDA239-4578-7840-A6CC-4BC91224D88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719795" y="-69461"/>
            <a:ext cx="10991850" cy="1325563"/>
          </a:xfrm>
        </p:spPr>
        <p:txBody>
          <a:bodyPr/>
          <a:lstStyle/>
          <a:p>
            <a:r>
              <a:rPr lang="en-US" b="1" dirty="0">
                <a:latin typeface="Comic Sans MS" panose="030F0702030302020204" pitchFamily="66" charset="0"/>
              </a:rPr>
              <a:t>User defined primitives 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4C9641-6F50-1344-BE25-EBAB46AD4E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3675" y="948195"/>
            <a:ext cx="11705269" cy="1325562"/>
          </a:xfrm>
        </p:spPr>
        <p:txBody>
          <a:bodyPr>
            <a:normAutofit/>
          </a:bodyPr>
          <a:lstStyle/>
          <a:p>
            <a:r>
              <a:rPr lang="en-US" sz="2400" dirty="0">
                <a:latin typeface="Comic Sans MS" panose="030F0702030302020204" pitchFamily="66" charset="0"/>
              </a:rPr>
              <a:t>A </a:t>
            </a:r>
            <a:r>
              <a:rPr lang="en-US" sz="2400" b="1" dirty="0">
                <a:solidFill>
                  <a:srgbClr val="0070C0"/>
                </a:solidFill>
                <a:latin typeface="Comic Sans MS" panose="030F0702030302020204" pitchFamily="66" charset="0"/>
              </a:rPr>
              <a:t>UDP</a:t>
            </a:r>
            <a:r>
              <a:rPr lang="en-US" sz="2400" dirty="0">
                <a:latin typeface="Comic Sans MS" panose="030F0702030302020204" pitchFamily="66" charset="0"/>
              </a:rPr>
              <a:t> definition begins with </a:t>
            </a:r>
            <a:r>
              <a:rPr lang="en-US" sz="2400" b="1" dirty="0">
                <a:solidFill>
                  <a:srgbClr val="C00000"/>
                </a:solidFill>
                <a:latin typeface="Comic Sans MS" panose="030F0702030302020204" pitchFamily="66" charset="0"/>
              </a:rPr>
              <a:t>primitive</a:t>
            </a:r>
            <a:r>
              <a:rPr lang="en-US" sz="2400" b="1" dirty="0">
                <a:latin typeface="Comic Sans MS" panose="030F0702030302020204" pitchFamily="66" charset="0"/>
              </a:rPr>
              <a:t> </a:t>
            </a:r>
            <a:r>
              <a:rPr lang="en-US" sz="2400" dirty="0">
                <a:latin typeface="Comic Sans MS" panose="030F0702030302020204" pitchFamily="66" charset="0"/>
              </a:rPr>
              <a:t>keyword, and after its name, its ports are defined. The </a:t>
            </a:r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output</a:t>
            </a:r>
            <a:r>
              <a:rPr lang="en-US" sz="2400" dirty="0">
                <a:latin typeface="Comic Sans MS" panose="030F0702030302020204" pitchFamily="66" charset="0"/>
              </a:rPr>
              <a:t> of a UDP is </a:t>
            </a:r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</a:rPr>
              <a:t>always first </a:t>
            </a:r>
            <a:r>
              <a:rPr lang="en-US" sz="2400" dirty="0">
                <a:latin typeface="Comic Sans MS" panose="030F0702030302020204" pitchFamily="66" charset="0"/>
              </a:rPr>
              <a:t>in its port list.</a:t>
            </a:r>
          </a:p>
          <a:p>
            <a:r>
              <a:rPr lang="en-US" sz="2400" dirty="0">
                <a:latin typeface="Comic Sans MS" panose="030F0702030302020204" pitchFamily="66" charset="0"/>
              </a:rPr>
              <a:t>A UDP is instantiated like a system primitive.  </a:t>
            </a:r>
          </a:p>
          <a:p>
            <a:pPr marL="0" indent="0">
              <a:buNone/>
            </a:pPr>
            <a:endParaRPr lang="en-TR" sz="2400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460BC0D-E357-EE4D-87F1-7DB9634EAA1D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111895" y="2393975"/>
            <a:ext cx="4241905" cy="399453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8A93F8F0-0609-2640-B28E-3E6CB82B1E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498" y="2112131"/>
            <a:ext cx="6749468" cy="43966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C8B419DB-CCFC-6E48-88E0-2BE46D1F503C}"/>
              </a:ext>
            </a:extLst>
          </p:cNvPr>
          <p:cNvSpPr/>
          <p:nvPr/>
        </p:nvSpPr>
        <p:spPr>
          <a:xfrm>
            <a:off x="8058150" y="3783013"/>
            <a:ext cx="1619250" cy="407987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9" name="Rounded Rectangular Callout 8">
            <a:extLst>
              <a:ext uri="{FF2B5EF4-FFF2-40B4-BE49-F238E27FC236}">
                <a16:creationId xmlns:a16="http://schemas.microsoft.com/office/drawing/2014/main" id="{EDB40C70-6A2F-4548-8B09-2FAA6340DED5}"/>
              </a:ext>
            </a:extLst>
          </p:cNvPr>
          <p:cNvSpPr/>
          <p:nvPr/>
        </p:nvSpPr>
        <p:spPr>
          <a:xfrm>
            <a:off x="9767709" y="2815582"/>
            <a:ext cx="2271235" cy="1116013"/>
          </a:xfrm>
          <a:prstGeom prst="wedgeRoundRectCallout">
            <a:avLst>
              <a:gd name="adj1" fmla="val -52146"/>
              <a:gd name="adj2" fmla="val 62500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mic Sans MS" panose="030F0702030302020204" pitchFamily="66" charset="0"/>
              </a:rPr>
              <a:t>ordering of inputs: according to the declaration of inputs </a:t>
            </a: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DDB5839E-8E09-354B-8F04-B371BB67F806}"/>
              </a:ext>
            </a:extLst>
          </p:cNvPr>
          <p:cNvSpPr/>
          <p:nvPr/>
        </p:nvSpPr>
        <p:spPr>
          <a:xfrm>
            <a:off x="8058150" y="4545874"/>
            <a:ext cx="315141" cy="287383"/>
          </a:xfrm>
          <a:prstGeom prst="ellipse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6D5424B3-4560-9143-A833-DAF5644F2C1C}"/>
              </a:ext>
            </a:extLst>
          </p:cNvPr>
          <p:cNvSpPr/>
          <p:nvPr/>
        </p:nvSpPr>
        <p:spPr>
          <a:xfrm>
            <a:off x="10028820" y="4560887"/>
            <a:ext cx="1086855" cy="562859"/>
          </a:xfrm>
          <a:prstGeom prst="wedgeRoundRectCallout">
            <a:avLst>
              <a:gd name="adj1" fmla="val -202314"/>
              <a:gd name="adj2" fmla="val -1722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>
                <a:latin typeface="Comic Sans MS" panose="030F0702030302020204" pitchFamily="66" charset="0"/>
              </a:rPr>
              <a:t>0,1, X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7</a:t>
            </a:r>
          </a:p>
        </p:txBody>
      </p:sp>
    </p:spTree>
    <p:extLst>
      <p:ext uri="{BB962C8B-B14F-4D97-AF65-F5344CB8AC3E}">
        <p14:creationId xmlns:p14="http://schemas.microsoft.com/office/powerpoint/2010/main" val="27068247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1" grpId="0" animBg="1"/>
      <p:bldP spid="12" grpId="0" animBg="1"/>
      <p:bldP spid="12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7BC0-1456-5E4C-9DCD-A5A28D61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1995" y="103868"/>
            <a:ext cx="10515600" cy="640715"/>
          </a:xfrm>
        </p:spPr>
        <p:txBody>
          <a:bodyPr>
            <a:normAutofit fontScale="90000"/>
          </a:bodyPr>
          <a:lstStyle/>
          <a:p>
            <a:pPr algn="ctr"/>
            <a:r>
              <a:rPr lang="en-TR" b="1" dirty="0">
                <a:latin typeface="Comic Sans MS" panose="030F0702030302020204" pitchFamily="66" charset="0"/>
              </a:rPr>
              <a:t>Module Parameters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9F7E3A2-B729-3C49-9A67-E388C91816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71994" y="848382"/>
            <a:ext cx="5878403" cy="5905750"/>
          </a:xfrm>
        </p:spPr>
        <p:txBody>
          <a:bodyPr>
            <a:normAutofit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Parameters can be used for defining the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module constants </a:t>
            </a:r>
            <a:r>
              <a:rPr lang="en-US" dirty="0">
                <a:latin typeface="Comic Sans MS" panose="030F0702030302020204" pitchFamily="66" charset="0"/>
              </a:rPr>
              <a:t>like delay values. 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Module parameters can be a </a:t>
            </a:r>
            <a:r>
              <a:rPr lang="en-US" b="1" dirty="0" err="1">
                <a:solidFill>
                  <a:srgbClr val="C00000"/>
                </a:solidFill>
                <a:latin typeface="Comic Sans MS" panose="030F0702030302020204" pitchFamily="66" charset="0"/>
              </a:rPr>
              <a:t>localparam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for local parameters or a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parameter</a:t>
            </a:r>
            <a:r>
              <a:rPr lang="en-US" b="1" dirty="0">
                <a:latin typeface="Comic Sans MS" panose="030F0702030302020204" pitchFamily="66" charset="0"/>
              </a:rPr>
              <a:t> (global)</a:t>
            </a:r>
            <a:r>
              <a:rPr lang="en-US" dirty="0">
                <a:latin typeface="Comic Sans MS" panose="030F0702030302020204" pitchFamily="66" charset="0"/>
              </a:rPr>
              <a:t>. </a:t>
            </a:r>
            <a:endParaRPr lang="fa-IR" dirty="0">
              <a:latin typeface="Comic Sans MS" panose="030F0702030302020204" pitchFamily="66" charset="0"/>
            </a:endParaRPr>
          </a:p>
          <a:p>
            <a:pPr lvl="1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A local parameter of a module cannot be changed from outside of the module, whereas a parameter can. </a:t>
            </a:r>
          </a:p>
          <a:p>
            <a:r>
              <a:rPr lang="en-US" dirty="0">
                <a:latin typeface="Comic Sans MS" panose="030F0702030302020204" pitchFamily="66" charset="0"/>
              </a:rPr>
              <a:t>A parameter declaration begins with the </a:t>
            </a:r>
            <a:r>
              <a:rPr lang="en-US" b="1" dirty="0">
                <a:solidFill>
                  <a:srgbClr val="C00000"/>
                </a:solidFill>
                <a:latin typeface="Comic Sans MS" panose="030F0702030302020204" pitchFamily="66" charset="0"/>
              </a:rPr>
              <a:t>parameter/</a:t>
            </a:r>
            <a:r>
              <a:rPr lang="en-US" b="1" dirty="0" err="1">
                <a:solidFill>
                  <a:srgbClr val="C00000"/>
                </a:solidFill>
                <a:latin typeface="Comic Sans MS" panose="030F0702030302020204" pitchFamily="66" charset="0"/>
              </a:rPr>
              <a:t>localparam</a:t>
            </a:r>
            <a:r>
              <a:rPr lang="en-US" b="1" dirty="0">
                <a:latin typeface="Comic Sans MS" panose="030F0702030302020204" pitchFamily="66" charset="0"/>
              </a:rPr>
              <a:t> </a:t>
            </a:r>
            <a:r>
              <a:rPr lang="en-US" dirty="0">
                <a:latin typeface="Comic Sans MS" panose="030F0702030302020204" pitchFamily="66" charset="0"/>
              </a:rPr>
              <a:t>keyword and is followed by individual parameters and their constant values. </a:t>
            </a:r>
          </a:p>
          <a:p>
            <a:endParaRPr lang="en-US" i="1" dirty="0">
              <a:solidFill>
                <a:srgbClr val="0070C0"/>
              </a:solidFill>
              <a:latin typeface="Comic Sans MS" panose="030F0702030302020204" pitchFamily="66" charset="0"/>
            </a:endParaRPr>
          </a:p>
          <a:p>
            <a:endParaRPr lang="en-TR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D89FC-24CF-7A4A-A4DC-26071065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41602" y="1279456"/>
            <a:ext cx="5878404" cy="504360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635FC2-E2E8-9344-BF98-4A00D99F9337}"/>
              </a:ext>
            </a:extLst>
          </p:cNvPr>
          <p:cNvSpPr/>
          <p:nvPr/>
        </p:nvSpPr>
        <p:spPr>
          <a:xfrm>
            <a:off x="6921682" y="3225006"/>
            <a:ext cx="2614204" cy="641600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8</a:t>
            </a:r>
          </a:p>
        </p:txBody>
      </p:sp>
    </p:spTree>
    <p:extLst>
      <p:ext uri="{BB962C8B-B14F-4D97-AF65-F5344CB8AC3E}">
        <p14:creationId xmlns:p14="http://schemas.microsoft.com/office/powerpoint/2010/main" val="2678952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527BC0-1456-5E4C-9DCD-A5A28D6139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76400" y="127839"/>
            <a:ext cx="10515600" cy="640715"/>
          </a:xfrm>
        </p:spPr>
        <p:txBody>
          <a:bodyPr>
            <a:normAutofit fontScale="90000"/>
          </a:bodyPr>
          <a:lstStyle/>
          <a:p>
            <a:r>
              <a:rPr lang="en-US" b="1" dirty="0">
                <a:latin typeface="Comic Sans MS" panose="030F0702030302020204" pitchFamily="66" charset="0"/>
              </a:rPr>
              <a:t>Parameterized Module Instantiation</a:t>
            </a:r>
            <a:endParaRPr lang="en-TR" b="1" dirty="0">
              <a:latin typeface="Comic Sans MS" panose="030F0702030302020204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80D89FC-24CF-7A4A-A4DC-260710652607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prstClr val="black"/>
              <a:schemeClr val="accent4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141602" y="1279456"/>
            <a:ext cx="5878404" cy="5043602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BC635FC2-E2E8-9344-BF98-4A00D99F9337}"/>
              </a:ext>
            </a:extLst>
          </p:cNvPr>
          <p:cNvSpPr/>
          <p:nvPr/>
        </p:nvSpPr>
        <p:spPr>
          <a:xfrm>
            <a:off x="6921682" y="3225006"/>
            <a:ext cx="2614204" cy="641600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DE8EB66E-A720-0745-B3B6-027B884E6899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1994" y="1279456"/>
            <a:ext cx="5874902" cy="3989614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6E80274E-A8F7-DD4F-9699-757E6A09FD9E}"/>
              </a:ext>
            </a:extLst>
          </p:cNvPr>
          <p:cNvSpPr/>
          <p:nvPr/>
        </p:nvSpPr>
        <p:spPr>
          <a:xfrm>
            <a:off x="171994" y="4364606"/>
            <a:ext cx="2614204" cy="217715"/>
          </a:xfrm>
          <a:prstGeom prst="roundRect">
            <a:avLst/>
          </a:prstGeom>
          <a:noFill/>
          <a:ln w="28575">
            <a:solidFill>
              <a:srgbClr val="FF0005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TR"/>
          </a:p>
        </p:txBody>
      </p:sp>
      <p:sp>
        <p:nvSpPr>
          <p:cNvPr id="12" name="Rounded Rectangular Callout 11">
            <a:extLst>
              <a:ext uri="{FF2B5EF4-FFF2-40B4-BE49-F238E27FC236}">
                <a16:creationId xmlns:a16="http://schemas.microsoft.com/office/drawing/2014/main" id="{D3F5E342-A05D-4F44-B216-D63C031B23A3}"/>
              </a:ext>
            </a:extLst>
          </p:cNvPr>
          <p:cNvSpPr/>
          <p:nvPr/>
        </p:nvSpPr>
        <p:spPr>
          <a:xfrm>
            <a:off x="3196897" y="5542405"/>
            <a:ext cx="2849999" cy="1086524"/>
          </a:xfrm>
          <a:prstGeom prst="wedgeRoundRectCallout">
            <a:avLst>
              <a:gd name="adj1" fmla="val -65268"/>
              <a:gd name="adj2" fmla="val -141059"/>
              <a:gd name="adj3" fmla="val 16667"/>
            </a:avLst>
          </a:prstGeom>
          <a:solidFill>
            <a:schemeClr val="accent1">
              <a:alpha val="57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b="1" dirty="0">
                <a:solidFill>
                  <a:schemeClr val="bg1"/>
                </a:solidFill>
                <a:latin typeface="Comic Sans MS" panose="030F0702030302020204" pitchFamily="66" charset="0"/>
              </a:rPr>
              <a:t>This construct is referred to as </a:t>
            </a:r>
            <a:r>
              <a:rPr lang="en-US" b="1" i="1" dirty="0">
                <a:solidFill>
                  <a:schemeClr val="bg1"/>
                </a:solidFill>
                <a:latin typeface="Comic Sans MS" panose="030F0702030302020204" pitchFamily="66" charset="0"/>
              </a:rPr>
              <a:t>parameter override </a:t>
            </a:r>
            <a:endParaRPr lang="en-US" b="1" dirty="0">
              <a:solidFill>
                <a:schemeClr val="bg1"/>
              </a:solidFill>
              <a:latin typeface="Comic Sans MS" panose="030F0702030302020204" pitchFamily="66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18C45F1A-BD9D-45ED-B30E-E809F0E075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r>
              <a:rPr lang="en-US" dirty="0">
                <a:latin typeface="Comic Sans MS" panose="030F0702030302020204" pitchFamily="66" charset="0"/>
              </a:rPr>
              <a:t>9</a:t>
            </a:r>
          </a:p>
        </p:txBody>
      </p:sp>
    </p:spTree>
    <p:extLst>
      <p:ext uri="{BB962C8B-B14F-4D97-AF65-F5344CB8AC3E}">
        <p14:creationId xmlns:p14="http://schemas.microsoft.com/office/powerpoint/2010/main" val="12396480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11" grpId="0" animBg="1"/>
      <p:bldP spid="12" grpId="0" animBg="1"/>
      <p:bldP spid="12" grpId="1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14629</TotalTime>
  <Words>1972</Words>
  <Application>Microsoft Office PowerPoint</Application>
  <PresentationFormat>Widescreen</PresentationFormat>
  <Paragraphs>180</Paragraphs>
  <Slides>35</Slides>
  <Notes>12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9" baseType="lpstr">
      <vt:lpstr>Arial</vt:lpstr>
      <vt:lpstr>Calibri</vt:lpstr>
      <vt:lpstr>Calibri Light</vt:lpstr>
      <vt:lpstr>Cambria Math</vt:lpstr>
      <vt:lpstr>CenturySchoolbook</vt:lpstr>
      <vt:lpstr>CenturySchoolbook-Bold</vt:lpstr>
      <vt:lpstr>CenturySchoolbook-Italic</vt:lpstr>
      <vt:lpstr>Comic Sans MS</vt:lpstr>
      <vt:lpstr>Courier</vt:lpstr>
      <vt:lpstr>Courier-Bold</vt:lpstr>
      <vt:lpstr>Symbol</vt:lpstr>
      <vt:lpstr>Wingdings</vt:lpstr>
      <vt:lpstr>Office Theme</vt:lpstr>
      <vt:lpstr>Visio</vt:lpstr>
      <vt:lpstr>Verilog HDL (Sequential Circuit Design)</vt:lpstr>
      <vt:lpstr>Some Coding Practices</vt:lpstr>
      <vt:lpstr>Design Modeling Approaches</vt:lpstr>
      <vt:lpstr>Wire Values and Timing </vt:lpstr>
      <vt:lpstr>A simple testbench </vt:lpstr>
      <vt:lpstr>User defined primitives </vt:lpstr>
      <vt:lpstr>User defined primitives </vt:lpstr>
      <vt:lpstr>Module Parameters</vt:lpstr>
      <vt:lpstr>Parameterized Module Instantiation</vt:lpstr>
      <vt:lpstr>Iterative structures </vt:lpstr>
      <vt:lpstr>Array of Instances </vt:lpstr>
      <vt:lpstr>Generating multiple instances </vt:lpstr>
      <vt:lpstr>Module Path Delay/Pin-to-Pin Delay </vt:lpstr>
      <vt:lpstr>Design of A Sequential Circuit</vt:lpstr>
      <vt:lpstr>Structural Modeling of Memory Components: Latches</vt:lpstr>
      <vt:lpstr>User defined sequential primitives </vt:lpstr>
      <vt:lpstr>Structural Modeling of Memory Components: Flip Flops</vt:lpstr>
      <vt:lpstr>Behavioral memory elements: Latches</vt:lpstr>
      <vt:lpstr>Behavioral memory elements: Flip Flops</vt:lpstr>
      <vt:lpstr>Other storage element modeling styles </vt:lpstr>
      <vt:lpstr>Flip Flop Timing</vt:lpstr>
      <vt:lpstr>Memory vectors</vt:lpstr>
      <vt:lpstr>Memory Arrays</vt:lpstr>
      <vt:lpstr>Design of A Sequential Circuit</vt:lpstr>
      <vt:lpstr>Moore Machines</vt:lpstr>
      <vt:lpstr>A Moore 101 Detector </vt:lpstr>
      <vt:lpstr>Another Example: Moore Machine Detecting 110/101  </vt:lpstr>
      <vt:lpstr>Mealy Machine</vt:lpstr>
      <vt:lpstr>Verilog Code for a 101 Mealy Machine  </vt:lpstr>
      <vt:lpstr>Huffman coding style </vt:lpstr>
      <vt:lpstr>PowerPoint Presentation</vt:lpstr>
      <vt:lpstr>A More Modular Style </vt:lpstr>
      <vt:lpstr>A Mealy Machine Using Three Procedural Blocks  </vt:lpstr>
      <vt:lpstr>A ROM based controller </vt:lpstr>
      <vt:lpstr>ROM Based Controller: An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</dc:title>
  <dc:creator>Meisam</dc:creator>
  <cp:lastModifiedBy>User</cp:lastModifiedBy>
  <cp:revision>282</cp:revision>
  <dcterms:created xsi:type="dcterms:W3CDTF">2021-09-15T06:22:22Z</dcterms:created>
  <dcterms:modified xsi:type="dcterms:W3CDTF">2022-03-13T08:56:53Z</dcterms:modified>
</cp:coreProperties>
</file>